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7.xml" ContentType="application/vnd.openxmlformats-officedocument.theme+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0.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1.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12.xml" ContentType="application/vnd.openxmlformats-officedocument.theme+xml"/>
  <Override PartName="/ppt/slideLayouts/slideLayout26.xml" ContentType="application/vnd.openxmlformats-officedocument.presentationml.slideLayout+xml"/>
  <Override PartName="/ppt/theme/theme13.xml" ContentType="application/vnd.openxmlformats-officedocument.theme+xml"/>
  <Override PartName="/ppt/slideLayouts/slideLayout27.xml" ContentType="application/vnd.openxmlformats-officedocument.presentationml.slideLayout+xml"/>
  <Override PartName="/ppt/theme/theme1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1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6.xml" ContentType="application/vnd.openxmlformats-officedocument.theme+xml"/>
  <Override PartName="/ppt/slideLayouts/slideLayout34.xml" ContentType="application/vnd.openxmlformats-officedocument.presentationml.slideLayout+xml"/>
  <Override PartName="/ppt/theme/theme17.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14" r:id="rId1"/>
    <p:sldMasterId id="2147483817" r:id="rId2"/>
    <p:sldMasterId id="2147483823" r:id="rId3"/>
    <p:sldMasterId id="2147483826" r:id="rId4"/>
    <p:sldMasterId id="2147483829" r:id="rId5"/>
    <p:sldMasterId id="2147483832" r:id="rId6"/>
    <p:sldMasterId id="2147483834" r:id="rId7"/>
    <p:sldMasterId id="2147483837" r:id="rId8"/>
    <p:sldMasterId id="2147483839" r:id="rId9"/>
    <p:sldMasterId id="2147483842" r:id="rId10"/>
    <p:sldMasterId id="2147483844" r:id="rId11"/>
    <p:sldMasterId id="2147483847" r:id="rId12"/>
    <p:sldMasterId id="2147483850" r:id="rId13"/>
    <p:sldMasterId id="2147483852" r:id="rId14"/>
    <p:sldMasterId id="2147483854" r:id="rId15"/>
    <p:sldMasterId id="2147483857" r:id="rId16"/>
    <p:sldMasterId id="2147483862" r:id="rId17"/>
    <p:sldMasterId id="2147483648" r:id="rId18"/>
  </p:sldMasterIdLst>
  <p:notesMasterIdLst>
    <p:notesMasterId r:id="rId39"/>
  </p:notesMasterIdLst>
  <p:sldIdLst>
    <p:sldId id="3249" r:id="rId19"/>
    <p:sldId id="1729" r:id="rId20"/>
    <p:sldId id="3250" r:id="rId21"/>
    <p:sldId id="3254" r:id="rId22"/>
    <p:sldId id="3259" r:id="rId23"/>
    <p:sldId id="3276" r:id="rId24"/>
    <p:sldId id="3261" r:id="rId25"/>
    <p:sldId id="3271" r:id="rId26"/>
    <p:sldId id="3263" r:id="rId27"/>
    <p:sldId id="3277" r:id="rId28"/>
    <p:sldId id="3264" r:id="rId29"/>
    <p:sldId id="3278" r:id="rId30"/>
    <p:sldId id="3279" r:id="rId31"/>
    <p:sldId id="3272" r:id="rId32"/>
    <p:sldId id="3280" r:id="rId33"/>
    <p:sldId id="3266" r:id="rId34"/>
    <p:sldId id="3273" r:id="rId35"/>
    <p:sldId id="3268" r:id="rId36"/>
    <p:sldId id="3269" r:id="rId37"/>
    <p:sldId id="3270" r:id="rId38"/>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3F0B"/>
    <a:srgbClr val="006C39"/>
    <a:srgbClr val="007E42"/>
    <a:srgbClr val="008646"/>
    <a:srgbClr val="006434"/>
    <a:srgbClr val="8E0309"/>
    <a:srgbClr val="194326"/>
    <a:srgbClr val="FFFFFF"/>
    <a:srgbClr val="E7D7B7"/>
    <a:srgbClr val="D5B97E"/>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041" autoAdjust="0"/>
    <p:restoredTop sz="94660"/>
  </p:normalViewPr>
  <p:slideViewPr>
    <p:cSldViewPr snapToGrid="0">
      <p:cViewPr varScale="1">
        <p:scale>
          <a:sx n="117" d="100"/>
          <a:sy n="117" d="100"/>
        </p:scale>
        <p:origin x="1024" y="176"/>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notesMaster" Target="notesMasters/notesMaster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pPr>
                <a:defRPr/>
              </a:pPr>
              <a:t>2024/12/25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pPr>
                <a:defRPr/>
              </a:pPr>
              <a:t>‹#›</a:t>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a:t>
            </a:fld>
            <a:endParaRPr lang="zh-CN" altLang="en-US" dirty="0"/>
          </a:p>
        </p:txBody>
      </p:sp>
    </p:spTree>
    <p:extLst>
      <p:ext uri="{BB962C8B-B14F-4D97-AF65-F5344CB8AC3E}">
        <p14:creationId xmlns:p14="http://schemas.microsoft.com/office/powerpoint/2010/main" val="3458352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10</a:t>
            </a:fld>
            <a:endParaRPr lang="zh-CN" altLang="en-US" dirty="0"/>
          </a:p>
        </p:txBody>
      </p:sp>
    </p:spTree>
    <p:extLst>
      <p:ext uri="{BB962C8B-B14F-4D97-AF65-F5344CB8AC3E}">
        <p14:creationId xmlns:p14="http://schemas.microsoft.com/office/powerpoint/2010/main" val="376472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11</a:t>
            </a:fld>
            <a:endParaRPr lang="zh-CN" altLang="en-US" dirty="0"/>
          </a:p>
        </p:txBody>
      </p:sp>
    </p:spTree>
    <p:extLst>
      <p:ext uri="{BB962C8B-B14F-4D97-AF65-F5344CB8AC3E}">
        <p14:creationId xmlns:p14="http://schemas.microsoft.com/office/powerpoint/2010/main" val="1145142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12</a:t>
            </a:fld>
            <a:endParaRPr lang="zh-CN" altLang="en-US" dirty="0"/>
          </a:p>
        </p:txBody>
      </p:sp>
    </p:spTree>
    <p:extLst>
      <p:ext uri="{BB962C8B-B14F-4D97-AF65-F5344CB8AC3E}">
        <p14:creationId xmlns:p14="http://schemas.microsoft.com/office/powerpoint/2010/main" val="1237911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13</a:t>
            </a:fld>
            <a:endParaRPr lang="zh-CN" altLang="en-US" dirty="0"/>
          </a:p>
        </p:txBody>
      </p:sp>
    </p:spTree>
    <p:extLst>
      <p:ext uri="{BB962C8B-B14F-4D97-AF65-F5344CB8AC3E}">
        <p14:creationId xmlns:p14="http://schemas.microsoft.com/office/powerpoint/2010/main" val="1590071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14</a:t>
            </a:fld>
            <a:endParaRPr lang="zh-CN" altLang="en-US" dirty="0"/>
          </a:p>
        </p:txBody>
      </p:sp>
    </p:spTree>
    <p:extLst>
      <p:ext uri="{BB962C8B-B14F-4D97-AF65-F5344CB8AC3E}">
        <p14:creationId xmlns:p14="http://schemas.microsoft.com/office/powerpoint/2010/main" val="86780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15</a:t>
            </a:fld>
            <a:endParaRPr lang="zh-CN" altLang="en-US" dirty="0"/>
          </a:p>
        </p:txBody>
      </p:sp>
    </p:spTree>
    <p:extLst>
      <p:ext uri="{BB962C8B-B14F-4D97-AF65-F5344CB8AC3E}">
        <p14:creationId xmlns:p14="http://schemas.microsoft.com/office/powerpoint/2010/main" val="2328071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16</a:t>
            </a:fld>
            <a:endParaRPr lang="zh-CN" altLang="en-US" dirty="0"/>
          </a:p>
        </p:txBody>
      </p:sp>
    </p:spTree>
    <p:extLst>
      <p:ext uri="{BB962C8B-B14F-4D97-AF65-F5344CB8AC3E}">
        <p14:creationId xmlns:p14="http://schemas.microsoft.com/office/powerpoint/2010/main" val="966334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17</a:t>
            </a:fld>
            <a:endParaRPr lang="zh-CN" altLang="en-US" dirty="0"/>
          </a:p>
        </p:txBody>
      </p:sp>
    </p:spTree>
    <p:extLst>
      <p:ext uri="{BB962C8B-B14F-4D97-AF65-F5344CB8AC3E}">
        <p14:creationId xmlns:p14="http://schemas.microsoft.com/office/powerpoint/2010/main" val="283918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18</a:t>
            </a:fld>
            <a:endParaRPr lang="zh-CN" altLang="en-US" dirty="0"/>
          </a:p>
        </p:txBody>
      </p:sp>
    </p:spTree>
    <p:extLst>
      <p:ext uri="{BB962C8B-B14F-4D97-AF65-F5344CB8AC3E}">
        <p14:creationId xmlns:p14="http://schemas.microsoft.com/office/powerpoint/2010/main" val="3354741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19</a:t>
            </a:fld>
            <a:endParaRPr lang="zh-CN" altLang="en-US" dirty="0"/>
          </a:p>
        </p:txBody>
      </p:sp>
    </p:spTree>
    <p:extLst>
      <p:ext uri="{BB962C8B-B14F-4D97-AF65-F5344CB8AC3E}">
        <p14:creationId xmlns:p14="http://schemas.microsoft.com/office/powerpoint/2010/main" val="1526483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fontAlgn="base">
              <a:spcBef>
                <a:spcPct val="0"/>
              </a:spcBef>
              <a:spcAft>
                <a:spcPct val="0"/>
              </a:spcAft>
            </a:pPr>
            <a:fld id="{3719AF1A-C455-4844-80A4-D9AEE66907DC}" type="slidenum">
              <a:rPr lang="zh-CN" altLang="en-US" smtClean="0">
                <a:latin typeface="微软雅黑" panose="020B0503020204020204" pitchFamily="34" charset="-122"/>
              </a:rPr>
              <a:pPr fontAlgn="base">
                <a:spcBef>
                  <a:spcPct val="0"/>
                </a:spcBef>
                <a:spcAft>
                  <a:spcPct val="0"/>
                </a:spcAft>
              </a:pPr>
              <a:t>2</a:t>
            </a:fld>
            <a:endParaRPr lang="zh-CN" altLang="en-US" dirty="0">
              <a:latin typeface="微软雅黑"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20</a:t>
            </a:fld>
            <a:endParaRPr lang="zh-CN" altLang="en-US" dirty="0"/>
          </a:p>
        </p:txBody>
      </p:sp>
    </p:spTree>
    <p:extLst>
      <p:ext uri="{BB962C8B-B14F-4D97-AF65-F5344CB8AC3E}">
        <p14:creationId xmlns:p14="http://schemas.microsoft.com/office/powerpoint/2010/main" val="2995589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3</a:t>
            </a:fld>
            <a:endParaRPr lang="zh-CN" altLang="en-US" dirty="0"/>
          </a:p>
        </p:txBody>
      </p:sp>
    </p:spTree>
    <p:extLst>
      <p:ext uri="{BB962C8B-B14F-4D97-AF65-F5344CB8AC3E}">
        <p14:creationId xmlns:p14="http://schemas.microsoft.com/office/powerpoint/2010/main" val="4024894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4</a:t>
            </a:fld>
            <a:endParaRPr lang="zh-CN" altLang="en-US" dirty="0"/>
          </a:p>
        </p:txBody>
      </p:sp>
    </p:spTree>
    <p:extLst>
      <p:ext uri="{BB962C8B-B14F-4D97-AF65-F5344CB8AC3E}">
        <p14:creationId xmlns:p14="http://schemas.microsoft.com/office/powerpoint/2010/main" val="50804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5</a:t>
            </a:fld>
            <a:endParaRPr lang="zh-CN" altLang="en-US" dirty="0"/>
          </a:p>
        </p:txBody>
      </p:sp>
    </p:spTree>
    <p:extLst>
      <p:ext uri="{BB962C8B-B14F-4D97-AF65-F5344CB8AC3E}">
        <p14:creationId xmlns:p14="http://schemas.microsoft.com/office/powerpoint/2010/main" val="733567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6</a:t>
            </a:fld>
            <a:endParaRPr lang="zh-CN" altLang="en-US" dirty="0"/>
          </a:p>
        </p:txBody>
      </p:sp>
    </p:spTree>
    <p:extLst>
      <p:ext uri="{BB962C8B-B14F-4D97-AF65-F5344CB8AC3E}">
        <p14:creationId xmlns:p14="http://schemas.microsoft.com/office/powerpoint/2010/main" val="1319850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7</a:t>
            </a:fld>
            <a:endParaRPr lang="zh-CN" altLang="en-US" dirty="0"/>
          </a:p>
        </p:txBody>
      </p:sp>
    </p:spTree>
    <p:extLst>
      <p:ext uri="{BB962C8B-B14F-4D97-AF65-F5344CB8AC3E}">
        <p14:creationId xmlns:p14="http://schemas.microsoft.com/office/powerpoint/2010/main" val="4199762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8</a:t>
            </a:fld>
            <a:endParaRPr lang="zh-CN" altLang="en-US" dirty="0"/>
          </a:p>
        </p:txBody>
      </p:sp>
    </p:spTree>
    <p:extLst>
      <p:ext uri="{BB962C8B-B14F-4D97-AF65-F5344CB8AC3E}">
        <p14:creationId xmlns:p14="http://schemas.microsoft.com/office/powerpoint/2010/main" val="3673414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9</a:t>
            </a:fld>
            <a:endParaRPr lang="zh-CN" altLang="en-US" dirty="0"/>
          </a:p>
        </p:txBody>
      </p:sp>
    </p:spTree>
    <p:extLst>
      <p:ext uri="{BB962C8B-B14F-4D97-AF65-F5344CB8AC3E}">
        <p14:creationId xmlns:p14="http://schemas.microsoft.com/office/powerpoint/2010/main" val="4279849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Master" Target="../slideMasters/slideMaster15.xml"/><Relationship Id="rId4" Type="http://schemas.openxmlformats.org/officeDocument/2006/relationships/image" Target="../media/image3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r="25963"/>
          <a:stretch/>
        </p:blipFill>
        <p:spPr>
          <a:xfrm>
            <a:off x="7191376" y="133072"/>
            <a:ext cx="5028334" cy="6535793"/>
          </a:xfrm>
          <a:prstGeom prst="rect">
            <a:avLst/>
          </a:prstGeom>
        </p:spPr>
      </p:pic>
      <p:sp>
        <p:nvSpPr>
          <p:cNvPr id="7" name="矩形 6">
            <a:extLst>
              <a:ext uri="{FF2B5EF4-FFF2-40B4-BE49-F238E27FC236}">
                <a16:creationId xmlns:a16="http://schemas.microsoft.com/office/drawing/2014/main" id="{902F5BB1-3479-4B75-8121-C76027E92312}"/>
              </a:ext>
            </a:extLst>
          </p:cNvPr>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a:extLst>
              <a:ext uri="{FF2B5EF4-FFF2-40B4-BE49-F238E27FC236}">
                <a16:creationId xmlns:a16="http://schemas.microsoft.com/office/drawing/2014/main" id="{E2FF2961-8E0B-4CFB-9897-39262A918722}"/>
              </a:ext>
            </a:extLst>
          </p:cNvPr>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 name="矩形 8">
            <a:extLst>
              <a:ext uri="{FF2B5EF4-FFF2-40B4-BE49-F238E27FC236}">
                <a16:creationId xmlns:a16="http://schemas.microsoft.com/office/drawing/2014/main" id="{902F5BB1-3479-4B75-8121-C76027E92312}"/>
              </a:ext>
            </a:extLst>
          </p:cNvPr>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902F5BB1-3479-4B75-8121-C76027E92312}"/>
              </a:ext>
            </a:extLst>
          </p:cNvPr>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文本框 11">
            <a:extLst>
              <a:ext uri="{FF2B5EF4-FFF2-40B4-BE49-F238E27FC236}">
                <a16:creationId xmlns:a16="http://schemas.microsoft.com/office/drawing/2014/main" id="{DF269877-3713-4708-B674-1A813AB36FFC}"/>
              </a:ext>
            </a:extLst>
          </p:cNvPr>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1" name="图片 4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a:extLst>
                  <a:ext uri="{FF2B5EF4-FFF2-40B4-BE49-F238E27FC236}">
                    <a16:creationId xmlns:a16="http://schemas.microsoft.com/office/drawing/2014/main" id="{CC1FA68D-3307-481A-8E89-D3CB2E8693F4}"/>
                  </a:ext>
                </a:extLst>
              </p:cNvPr>
              <p:cNvSpPr>
                <a:spLocks/>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9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a:extLst>
                  <a:ext uri="{FF2B5EF4-FFF2-40B4-BE49-F238E27FC236}">
                    <a16:creationId xmlns:a16="http://schemas.microsoft.com/office/drawing/2014/main" id="{B92E7EB9-3312-4310-B5FA-50F0FA6CFB99}"/>
                  </a:ext>
                </a:extLst>
              </p:cNvPr>
              <p:cNvGrpSpPr/>
              <p:nvPr/>
            </p:nvGrpSpPr>
            <p:grpSpPr>
              <a:xfrm>
                <a:off x="11380191" y="2640087"/>
                <a:ext cx="214274" cy="229664"/>
                <a:chOff x="3792874" y="3156423"/>
                <a:chExt cx="331330" cy="355128"/>
              </a:xfrm>
              <a:grpFill/>
            </p:grpSpPr>
            <p:sp>
              <p:nvSpPr>
                <p:cNvPr id="8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a:extLst>
                  <a:ext uri="{FF2B5EF4-FFF2-40B4-BE49-F238E27FC236}">
                    <a16:creationId xmlns:a16="http://schemas.microsoft.com/office/drawing/2014/main" id="{4EB45816-40C4-4065-9181-C29D2BECD84E}"/>
                  </a:ext>
                </a:extLst>
              </p:cNvPr>
              <p:cNvGrpSpPr/>
              <p:nvPr/>
            </p:nvGrpSpPr>
            <p:grpSpPr>
              <a:xfrm>
                <a:off x="1769227" y="3776579"/>
                <a:ext cx="501270" cy="527572"/>
                <a:chOff x="6113463" y="3541713"/>
                <a:chExt cx="484188" cy="509588"/>
              </a:xfrm>
              <a:solidFill>
                <a:schemeClr val="bg1">
                  <a:alpha val="5000"/>
                </a:schemeClr>
              </a:solidFill>
            </p:grpSpPr>
            <p:sp>
              <p:nvSpPr>
                <p:cNvPr id="8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C43281D5-D15F-4210-8FEF-5D0B83A54FD6}"/>
                  </a:ext>
                </a:extLst>
              </p:cNvPr>
              <p:cNvGrpSpPr/>
              <p:nvPr/>
            </p:nvGrpSpPr>
            <p:grpSpPr>
              <a:xfrm>
                <a:off x="1752714" y="2031919"/>
                <a:ext cx="568653" cy="718220"/>
                <a:chOff x="6108700" y="2066926"/>
                <a:chExt cx="549275" cy="693738"/>
              </a:xfrm>
              <a:solidFill>
                <a:schemeClr val="bg1">
                  <a:alpha val="5000"/>
                </a:schemeClr>
              </a:solidFill>
            </p:grpSpPr>
            <p:sp>
              <p:nvSpPr>
                <p:cNvPr id="8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a:extLst>
                  <a:ext uri="{FF2B5EF4-FFF2-40B4-BE49-F238E27FC236}">
                    <a16:creationId xmlns:a16="http://schemas.microsoft.com/office/drawing/2014/main" id="{CD1C2EA2-DECB-4C4E-997D-8417E76BE944}"/>
                  </a:ext>
                </a:extLst>
              </p:cNvPr>
              <p:cNvGrpSpPr/>
              <p:nvPr/>
            </p:nvGrpSpPr>
            <p:grpSpPr>
              <a:xfrm>
                <a:off x="1855433" y="3075554"/>
                <a:ext cx="381292" cy="328704"/>
                <a:chOff x="6186488" y="2930526"/>
                <a:chExt cx="368300" cy="317500"/>
              </a:xfrm>
              <a:solidFill>
                <a:schemeClr val="bg1">
                  <a:alpha val="5000"/>
                </a:schemeClr>
              </a:solidFill>
            </p:grpSpPr>
            <p:sp>
              <p:nvSpPr>
                <p:cNvPr id="7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a:extLst>
                    <a:ext uri="{FF2B5EF4-FFF2-40B4-BE49-F238E27FC236}">
                      <a16:creationId xmlns:a16="http://schemas.microsoft.com/office/drawing/2014/main" id="{D88D9717-3185-4A77-8E18-2A8659D441F7}"/>
                    </a:ext>
                  </a:extLst>
                </p:cNvPr>
                <p:cNvSpPr>
                  <a:spLocks/>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Tree>
    <p:extLst>
      <p:ext uri="{BB962C8B-B14F-4D97-AF65-F5344CB8AC3E}">
        <p14:creationId xmlns:p14="http://schemas.microsoft.com/office/powerpoint/2010/main" val="17468328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414" y="0"/>
            <a:ext cx="8336943" cy="6860043"/>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a:extLst>
                  <a:ext uri="{FF2B5EF4-FFF2-40B4-BE49-F238E27FC236}">
                    <a16:creationId xmlns:a16="http://schemas.microsoft.com/office/drawing/2014/main" id="{CC1FA68D-3307-481A-8E89-D3CB2E8693F4}"/>
                  </a:ext>
                </a:extLst>
              </p:cNvPr>
              <p:cNvSpPr>
                <a:spLocks/>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45621895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2" y="0"/>
            <a:ext cx="12198351" cy="5024521"/>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81FFCCD-913C-4418-B3A0-9DE71494BB9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223405" y="2402693"/>
            <a:ext cx="4785100" cy="4774940"/>
          </a:xfrm>
          <a:prstGeom prst="rect">
            <a:avLst/>
          </a:prstGeom>
        </p:spPr>
      </p:pic>
      <p:pic>
        <p:nvPicPr>
          <p:cNvPr id="11" name="图片 10">
            <a:extLst>
              <a:ext uri="{FF2B5EF4-FFF2-40B4-BE49-F238E27FC236}">
                <a16:creationId xmlns:a16="http://schemas.microsoft.com/office/drawing/2014/main" id="{BDB3C714-2045-4E13-8CB2-88E2204DFF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a:off x="14873" y="5340546"/>
            <a:ext cx="6018099" cy="1518363"/>
          </a:xfrm>
          <a:prstGeom prst="rect">
            <a:avLst/>
          </a:prstGeom>
        </p:spPr>
      </p:pic>
      <p:pic>
        <p:nvPicPr>
          <p:cNvPr id="12" name="图片 11">
            <a:extLst>
              <a:ext uri="{FF2B5EF4-FFF2-40B4-BE49-F238E27FC236}">
                <a16:creationId xmlns:a16="http://schemas.microsoft.com/office/drawing/2014/main" id="{3D317F47-628C-44F6-87C6-7CCB3BA5607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3790885700"/>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5902493"/>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F37F3A85-2261-46EC-A02C-83B9F45476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V="1">
            <a:off x="14873" y="-15231"/>
            <a:ext cx="6018099" cy="1518363"/>
          </a:xfrm>
          <a:prstGeom prst="rect">
            <a:avLst/>
          </a:prstGeom>
        </p:spPr>
      </p:pic>
      <p:pic>
        <p:nvPicPr>
          <p:cNvPr id="15" name="图片 14">
            <a:extLst>
              <a:ext uri="{FF2B5EF4-FFF2-40B4-BE49-F238E27FC236}">
                <a16:creationId xmlns:a16="http://schemas.microsoft.com/office/drawing/2014/main" id="{5E77D16F-33CA-4E01-9DC4-2CB84AE10EF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a:extLst>
                  <a:ext uri="{FF2B5EF4-FFF2-40B4-BE49-F238E27FC236}">
                    <a16:creationId xmlns:a16="http://schemas.microsoft.com/office/drawing/2014/main" id="{CC1FA68D-3307-481A-8E89-D3CB2E8693F4}"/>
                  </a:ext>
                </a:extLst>
              </p:cNvPr>
              <p:cNvSpPr>
                <a:spLocks/>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8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62188840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a:extLst>
              <a:ext uri="{FF2B5EF4-FFF2-40B4-BE49-F238E27FC236}">
                <a16:creationId xmlns:a16="http://schemas.microsoft.com/office/drawing/2014/main" id="{094E4669-55C5-874C-A68C-6E431CC09A50}"/>
              </a:ext>
            </a:extLst>
          </p:cNvPr>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41" name="矩形 40">
            <a:extLst>
              <a:ext uri="{FF2B5EF4-FFF2-40B4-BE49-F238E27FC236}">
                <a16:creationId xmlns:a16="http://schemas.microsoft.com/office/drawing/2014/main" id="{752274E9-6CD8-164F-A448-48D8BF6118A2}"/>
              </a:ext>
            </a:extLst>
          </p:cNvPr>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tabLst/>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1400" b="1" i="0" u="none" strike="noStrike" kern="1200" cap="none" spc="100" normalizeH="0" baseline="0" noProof="0" dirty="0">
                <a:ln>
                  <a:noFill/>
                </a:ln>
                <a:solidFill>
                  <a:srgbClr val="A2A2A2"/>
                </a:solidFill>
                <a:effectLst/>
                <a:uLnTx/>
                <a:uFillTx/>
                <a:latin typeface="微软雅黑"/>
                <a:ea typeface="微软雅黑"/>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a:extLst>
                  <a:ext uri="{FF2B5EF4-FFF2-40B4-BE49-F238E27FC236}">
                    <a16:creationId xmlns:a16="http://schemas.microsoft.com/office/drawing/2014/main" id="{CC1FA68D-3307-481A-8E89-D3CB2E8693F4}"/>
                  </a:ext>
                </a:extLst>
              </p:cNvPr>
              <p:cNvSpPr>
                <a:spLocks/>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8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7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7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7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6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126990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2" name="图片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3445493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4282396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086165867"/>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b="7394"/>
          <a:stretch/>
        </p:blipFill>
        <p:spPr>
          <a:xfrm>
            <a:off x="-3165" y="0"/>
            <a:ext cx="12191980" cy="6858000"/>
          </a:xfrm>
          <a:prstGeom prst="rect">
            <a:avLst/>
          </a:prstGeom>
        </p:spPr>
      </p:pic>
      <p:sp>
        <p:nvSpPr>
          <p:cNvPr id="5" name="矩形 4">
            <a:extLst>
              <a:ext uri="{FF2B5EF4-FFF2-40B4-BE49-F238E27FC236}">
                <a16:creationId xmlns:a16="http://schemas.microsoft.com/office/drawing/2014/main" id="{1130999B-188C-4604-947C-E10578CBE607}"/>
              </a:ext>
            </a:extLst>
          </p:cNvPr>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6" name="文本占位符 10">
            <a:extLst>
              <a:ext uri="{FF2B5EF4-FFF2-40B4-BE49-F238E27FC236}">
                <a16:creationId xmlns:a16="http://schemas.microsoft.com/office/drawing/2014/main" id="{5FEF66FF-5AB8-4AE1-BE6F-4F61084AFC7A}"/>
              </a:ext>
            </a:extLst>
          </p:cNvPr>
          <p:cNvSpPr>
            <a:spLocks noGrp="1"/>
          </p:cNvSpPr>
          <p:nvPr>
            <p:ph type="body" sz="quarter" idx="1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67417" y="1018488"/>
            <a:ext cx="4650816" cy="1301774"/>
          </a:xfrm>
          <a:prstGeom prst="rect">
            <a:avLst/>
          </a:prstGeom>
        </p:spPr>
      </p:pic>
    </p:spTree>
    <p:extLst>
      <p:ext uri="{BB962C8B-B14F-4D97-AF65-F5344CB8AC3E}">
        <p14:creationId xmlns:p14="http://schemas.microsoft.com/office/powerpoint/2010/main" val="574717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p14="http://schemas.microsoft.com/office/powerpoint/2010/main" xmlns:a16="http://schemas.microsoft.com/office/drawing/2014/main" xmlns:a14="http://schemas.microsoft.com/office/drawing/2010/main"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6" name="图片 6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4285" y="-494144"/>
            <a:ext cx="3165893" cy="4124368"/>
          </a:xfrm>
          <a:prstGeom prst="rect">
            <a:avLst/>
          </a:prstGeom>
        </p:spPr>
      </p:pic>
    </p:spTree>
    <p:extLst>
      <p:ext uri="{BB962C8B-B14F-4D97-AF65-F5344CB8AC3E}">
        <p14:creationId xmlns:p14="http://schemas.microsoft.com/office/powerpoint/2010/main" val="8277039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a:extLst>
                  <a:ext uri="{FF2B5EF4-FFF2-40B4-BE49-F238E27FC236}">
                    <a16:creationId xmlns:a16="http://schemas.microsoft.com/office/drawing/2014/main" id="{CC1FA68D-3307-481A-8E89-D3CB2E8693F4}"/>
                  </a:ext>
                </a:extLst>
              </p:cNvPr>
              <p:cNvSpPr>
                <a:spLocks/>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4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3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039076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00575" y="133072"/>
            <a:ext cx="6791691" cy="6535793"/>
          </a:xfrm>
          <a:prstGeom prst="rect">
            <a:avLst/>
          </a:prstGeom>
        </p:spPr>
      </p:pic>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a:extLst>
              <a:ext uri="{FF2B5EF4-FFF2-40B4-BE49-F238E27FC236}">
                <a16:creationId xmlns:a16="http://schemas.microsoft.com/office/drawing/2014/main" id="{E2FF2961-8E0B-4CFB-9897-39262A918722}"/>
              </a:ext>
            </a:extLst>
          </p:cNvPr>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902F5BB1-3479-4B75-8121-C76027E92312}"/>
              </a:ext>
            </a:extLst>
          </p:cNvPr>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矩形 10">
            <a:extLst>
              <a:ext uri="{FF2B5EF4-FFF2-40B4-BE49-F238E27FC236}">
                <a16:creationId xmlns:a16="http://schemas.microsoft.com/office/drawing/2014/main" id="{902F5BB1-3479-4B75-8121-C76027E92312}"/>
              </a:ext>
            </a:extLst>
          </p:cNvPr>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矩形 11">
            <a:extLst>
              <a:ext uri="{FF2B5EF4-FFF2-40B4-BE49-F238E27FC236}">
                <a16:creationId xmlns:a16="http://schemas.microsoft.com/office/drawing/2014/main" id="{902F5BB1-3479-4B75-8121-C76027E92312}"/>
              </a:ext>
            </a:extLst>
          </p:cNvPr>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1" name="文本框 40">
            <a:extLst>
              <a:ext uri="{FF2B5EF4-FFF2-40B4-BE49-F238E27FC236}">
                <a16:creationId xmlns:a16="http://schemas.microsoft.com/office/drawing/2014/main" id="{DF269877-3713-4708-B674-1A813AB36FFC}"/>
              </a:ext>
            </a:extLst>
          </p:cNvPr>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a:extLst>
                  <a:ext uri="{FF2B5EF4-FFF2-40B4-BE49-F238E27FC236}">
                    <a16:creationId xmlns:a16="http://schemas.microsoft.com/office/drawing/2014/main" id="{CC1FA68D-3307-481A-8E89-D3CB2E8693F4}"/>
                  </a:ext>
                </a:extLst>
              </p:cNvPr>
              <p:cNvSpPr>
                <a:spLocks/>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68"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a:extLst>
                  <a:ext uri="{FF2B5EF4-FFF2-40B4-BE49-F238E27FC236}">
                    <a16:creationId xmlns:a16="http://schemas.microsoft.com/office/drawing/2014/main" id="{B92E7EB9-3312-4310-B5FA-50F0FA6CFB99}"/>
                  </a:ext>
                </a:extLst>
              </p:cNvPr>
              <p:cNvGrpSpPr/>
              <p:nvPr/>
            </p:nvGrpSpPr>
            <p:grpSpPr>
              <a:xfrm>
                <a:off x="11380191" y="2640087"/>
                <a:ext cx="214274" cy="229664"/>
                <a:chOff x="3792874" y="3156423"/>
                <a:chExt cx="331330" cy="355128"/>
              </a:xfrm>
              <a:grpFill/>
            </p:grpSpPr>
            <p:sp>
              <p:nvSpPr>
                <p:cNvPr id="65"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a:extLst>
                  <a:ext uri="{FF2B5EF4-FFF2-40B4-BE49-F238E27FC236}">
                    <a16:creationId xmlns:a16="http://schemas.microsoft.com/office/drawing/2014/main" id="{4EB45816-40C4-4065-9181-C29D2BECD84E}"/>
                  </a:ext>
                </a:extLst>
              </p:cNvPr>
              <p:cNvGrpSpPr/>
              <p:nvPr/>
            </p:nvGrpSpPr>
            <p:grpSpPr>
              <a:xfrm>
                <a:off x="1769224" y="3776575"/>
                <a:ext cx="501269" cy="527571"/>
                <a:chOff x="6113463" y="3541713"/>
                <a:chExt cx="484188" cy="509588"/>
              </a:xfrm>
              <a:solidFill>
                <a:schemeClr val="bg1">
                  <a:alpha val="5000"/>
                </a:schemeClr>
              </a:solidFill>
            </p:grpSpPr>
            <p:sp>
              <p:nvSpPr>
                <p:cNvPr id="59"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a:extLst>
                  <a:ext uri="{FF2B5EF4-FFF2-40B4-BE49-F238E27FC236}">
                    <a16:creationId xmlns:a16="http://schemas.microsoft.com/office/drawing/2014/main" id="{C43281D5-D15F-4210-8FEF-5D0B83A54FD6}"/>
                  </a:ext>
                </a:extLst>
              </p:cNvPr>
              <p:cNvGrpSpPr/>
              <p:nvPr/>
            </p:nvGrpSpPr>
            <p:grpSpPr>
              <a:xfrm>
                <a:off x="1752713" y="2031917"/>
                <a:ext cx="568652" cy="718219"/>
                <a:chOff x="6108700" y="2066926"/>
                <a:chExt cx="549275" cy="693738"/>
              </a:xfrm>
              <a:solidFill>
                <a:schemeClr val="bg1">
                  <a:alpha val="5000"/>
                </a:schemeClr>
              </a:solidFill>
            </p:grpSpPr>
            <p:sp>
              <p:nvSpPr>
                <p:cNvPr id="57"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a:extLst>
                  <a:ext uri="{FF2B5EF4-FFF2-40B4-BE49-F238E27FC236}">
                    <a16:creationId xmlns:a16="http://schemas.microsoft.com/office/drawing/2014/main" id="{CD1C2EA2-DECB-4C4E-997D-8417E76BE944}"/>
                  </a:ext>
                </a:extLst>
              </p:cNvPr>
              <p:cNvGrpSpPr/>
              <p:nvPr/>
            </p:nvGrpSpPr>
            <p:grpSpPr>
              <a:xfrm>
                <a:off x="1855431" y="3075552"/>
                <a:ext cx="381292" cy="328704"/>
                <a:chOff x="6186488" y="2930526"/>
                <a:chExt cx="368300" cy="317500"/>
              </a:xfrm>
              <a:solidFill>
                <a:schemeClr val="bg1">
                  <a:alpha val="5000"/>
                </a:schemeClr>
              </a:solidFill>
            </p:grpSpPr>
            <p:sp>
              <p:nvSpPr>
                <p:cNvPr id="54"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a:extLst>
                    <a:ext uri="{FF2B5EF4-FFF2-40B4-BE49-F238E27FC236}">
                      <a16:creationId xmlns:a16="http://schemas.microsoft.com/office/drawing/2014/main" id="{D88D9717-3185-4A77-8E18-2A8659D441F7}"/>
                    </a:ext>
                  </a:extLst>
                </p:cNvPr>
                <p:cNvSpPr>
                  <a:spLocks/>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a:extLst>
              <a:ext uri="{FF2B5EF4-FFF2-40B4-BE49-F238E27FC236}">
                <a16:creationId xmlns:a16="http://schemas.microsoft.com/office/drawing/2014/main" id="{F63B7C85-1073-4365-852C-DE0C04E61BED}"/>
              </a:ext>
            </a:extLst>
          </p:cNvPr>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smtClean="0"/>
              <a:t>2019/5/27</a:t>
            </a:fld>
            <a:endParaRPr lang="zh-CN" altLang="en-US" dirty="0"/>
          </a:p>
        </p:txBody>
      </p:sp>
    </p:spTree>
    <p:extLst>
      <p:ext uri="{BB962C8B-B14F-4D97-AF65-F5344CB8AC3E}">
        <p14:creationId xmlns:p14="http://schemas.microsoft.com/office/powerpoint/2010/main" val="4135649176"/>
      </p:ext>
    </p:extLst>
  </p:cSld>
  <p:clrMapOvr>
    <a:masterClrMapping/>
  </p:clrMapOvr>
  <p:extLst>
    <p:ext uri="{DCECCB84-F9BA-43D5-87BE-67443E8EF086}">
      <p15:sldGuideLst xmlns:p15="http://schemas.microsoft.com/office/powerpoint/2012/main">
        <p15:guide id="1" pos="3840">
          <p15:clr>
            <a:srgbClr val="FBAE40"/>
          </p15:clr>
        </p15:guide>
        <p15:guide id="2" orient="horz" pos="93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67"/>
            <a:ext cx="5022689" cy="6857433"/>
          </a:xfrm>
          <a:prstGeom prst="rect">
            <a:avLst/>
          </a:prstGeom>
        </p:spPr>
      </p:pic>
      <p:sp>
        <p:nvSpPr>
          <p:cNvPr id="3" name="矩形 白1">
            <a:extLst>
              <a:ext uri="{FF2B5EF4-FFF2-40B4-BE49-F238E27FC236}">
                <a16:creationId xmlns:a16="http://schemas.microsoft.com/office/drawing/2014/main" id="{7A935A22-FEEB-4B78-9916-163644E822AB}"/>
              </a:ext>
            </a:extLst>
          </p:cNvPr>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Tree>
    <p:extLst>
      <p:ext uri="{BB962C8B-B14F-4D97-AF65-F5344CB8AC3E}">
        <p14:creationId xmlns:p14="http://schemas.microsoft.com/office/powerpoint/2010/main" val="18539471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内页样式8-常规">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13134646"/>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C37BF7-CAE8-4F93-8BE5-229FC17201DA}"/>
              </a:ext>
            </a:extLst>
          </p:cNvPr>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15558" b="38705"/>
          <a:stretch/>
        </p:blipFill>
        <p:spPr>
          <a:xfrm>
            <a:off x="1" y="0"/>
            <a:ext cx="12192000" cy="2290219"/>
          </a:xfrm>
          <a:prstGeom prst="rect">
            <a:avLst/>
          </a:prstGeom>
        </p:spPr>
      </p:pic>
      <p:sp>
        <p:nvSpPr>
          <p:cNvPr id="10" name="矩形 9">
            <a:extLst>
              <a:ext uri="{FF2B5EF4-FFF2-40B4-BE49-F238E27FC236}">
                <a16:creationId xmlns:a16="http://schemas.microsoft.com/office/drawing/2014/main" id="{41C37BF7-CAE8-4F93-8BE5-229FC17201DA}"/>
              </a:ext>
            </a:extLst>
          </p:cNvPr>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151242"/>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4" name="直接连接符 3">
            <a:extLst>
              <a:ext uri="{FF2B5EF4-FFF2-40B4-BE49-F238E27FC236}">
                <a16:creationId xmlns:a16="http://schemas.microsoft.com/office/drawing/2014/main" id="{BC809FD0-A9F1-4139-8386-4A9BEBA1CE80}"/>
              </a:ext>
            </a:extLst>
          </p:cNvPr>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D352C72-A8BD-49E0-9C6C-2C7B147AF3AE}"/>
              </a:ext>
            </a:extLst>
          </p:cNvPr>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extLst>
              <a:ext uri="{28A0092B-C50C-407E-A947-70E740481C1C}">
                <a14:useLocalDpi xmlns:a14="http://schemas.microsoft.com/office/drawing/2010/main"/>
              </a:ext>
            </a:extLst>
          </a:blip>
          <a:srcRect l="49471"/>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extLst>
              <a:ext uri="{28A0092B-C50C-407E-A947-70E740481C1C}">
                <a14:useLocalDpi xmlns:a14="http://schemas.microsoft.com/office/drawing/2010/main"/>
              </a:ext>
            </a:extLst>
          </a:blip>
          <a:srcRect r="49912"/>
          <a:stretch/>
        </p:blipFill>
        <p:spPr>
          <a:xfrm>
            <a:off x="8928190" y="163258"/>
            <a:ext cx="3269562" cy="6531481"/>
          </a:xfrm>
          <a:prstGeom prst="rect">
            <a:avLst/>
          </a:prstGeom>
        </p:spPr>
      </p:pic>
    </p:spTree>
    <p:extLst>
      <p:ext uri="{BB962C8B-B14F-4D97-AF65-F5344CB8AC3E}">
        <p14:creationId xmlns:p14="http://schemas.microsoft.com/office/powerpoint/2010/main" val="407948008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F468BC7-46A2-4AAB-B3F7-1544FCFE8ABB}"/>
              </a:ext>
            </a:extLst>
          </p:cNvPr>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a:ea typeface="微软雅黑" panose="020B0503020204020204" pitchFamily="34" charset="-122"/>
              <a:cs typeface="+mn-cs"/>
            </a:endParaRPr>
          </a:p>
        </p:txBody>
      </p:sp>
      <p:sp>
        <p:nvSpPr>
          <p:cNvPr id="9" name="文本框 8">
            <a:extLst>
              <a:ext uri="{FF2B5EF4-FFF2-40B4-BE49-F238E27FC236}">
                <a16:creationId xmlns:a16="http://schemas.microsoft.com/office/drawing/2014/main" id="{009A0861-AF32-4D83-B541-5799200EE73D}"/>
              </a:ext>
            </a:extLst>
          </p:cNvPr>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p>
        </p:txBody>
      </p:sp>
      <p:sp>
        <p:nvSpPr>
          <p:cNvPr id="12" name="文本框 11">
            <a:extLst>
              <a:ext uri="{FF2B5EF4-FFF2-40B4-BE49-F238E27FC236}">
                <a16:creationId xmlns:a16="http://schemas.microsoft.com/office/drawing/2014/main" id="{85EC53DF-AF11-4D83-9B0B-ED5DB673B7B9}"/>
              </a:ext>
            </a:extLst>
          </p:cNvPr>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41148" y="78493"/>
            <a:ext cx="2025400" cy="566914"/>
          </a:xfrm>
          <a:prstGeom prst="rect">
            <a:avLst/>
          </a:prstGeom>
        </p:spPr>
      </p:pic>
      <p:sp>
        <p:nvSpPr>
          <p:cNvPr id="82"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83" name="图片 8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84" name="矩形 83">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3088953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r="20215"/>
          <a:stretch/>
        </p:blipFill>
        <p:spPr>
          <a:xfrm>
            <a:off x="6592525" y="0"/>
            <a:ext cx="5609371" cy="6765696"/>
          </a:xfrm>
          <a:prstGeom prst="rect">
            <a:avLst/>
          </a:prstGeom>
        </p:spPr>
      </p:pic>
      <p:sp>
        <p:nvSpPr>
          <p:cNvPr id="63"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64" name="图片 6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65" name="矩形 64">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3"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0"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4"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2"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39"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024300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a:extLst>
              <a:ext uri="{FF2B5EF4-FFF2-40B4-BE49-F238E27FC236}">
                <a16:creationId xmlns:a16="http://schemas.microsoft.com/office/drawing/2014/main" id="{D79543FB-05EA-4B9D-8AED-014B16BE890C}"/>
              </a:ext>
            </a:extLst>
          </p:cNvPr>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8" name="椭圆 87">
            <a:extLst>
              <a:ext uri="{FF2B5EF4-FFF2-40B4-BE49-F238E27FC236}">
                <a16:creationId xmlns:a16="http://schemas.microsoft.com/office/drawing/2014/main" id="{D79543FB-05EA-4B9D-8AED-014B16BE890C}"/>
              </a:ext>
            </a:extLst>
          </p:cNvPr>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87" name="图片 86">
            <a:extLst>
              <a:ext uri="{FF2B5EF4-FFF2-40B4-BE49-F238E27FC236}">
                <a16:creationId xmlns:a16="http://schemas.microsoft.com/office/drawing/2014/main" id="{0AD6C65D-0FE3-4E82-89A8-93A09AFFDC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8116" t="7030" r="31559" b="11337"/>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a:extLst>
              <a:ext uri="{FF2B5EF4-FFF2-40B4-BE49-F238E27FC236}">
                <a16:creationId xmlns:a16="http://schemas.microsoft.com/office/drawing/2014/main" id="{D79543FB-05EA-4B9D-8AED-014B16BE890C}"/>
              </a:ext>
            </a:extLst>
          </p:cNvPr>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90" name="图片 8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142284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r="30571" b="46397"/>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9" name="矩形 8">
            <a:extLst>
              <a:ext uri="{FF2B5EF4-FFF2-40B4-BE49-F238E27FC236}">
                <a16:creationId xmlns:a16="http://schemas.microsoft.com/office/drawing/2014/main" id="{41C37BF7-CAE8-4F93-8BE5-229FC17201DA}"/>
              </a:ext>
            </a:extLst>
          </p:cNvPr>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矩形 11">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15" name="矩形 14">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sp>
        <p:nvSpPr>
          <p:cNvPr id="18" name="矩形: 圆角 162">
            <a:extLst>
              <a:ext uri="{FF2B5EF4-FFF2-40B4-BE49-F238E27FC236}">
                <a16:creationId xmlns:a16="http://schemas.microsoft.com/office/drawing/2014/main" id="{73EA18D4-72CA-45CF-AE53-812904BBD9F8}"/>
              </a:ext>
            </a:extLst>
          </p:cNvPr>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19" name="矩形: 圆角 163">
            <a:extLst>
              <a:ext uri="{FF2B5EF4-FFF2-40B4-BE49-F238E27FC236}">
                <a16:creationId xmlns:a16="http://schemas.microsoft.com/office/drawing/2014/main" id="{892230CE-A9FF-48DB-861E-D9073D5E9011}"/>
              </a:ext>
            </a:extLst>
          </p:cNvPr>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20" name="矩形: 圆角 164">
            <a:extLst>
              <a:ext uri="{FF2B5EF4-FFF2-40B4-BE49-F238E27FC236}">
                <a16:creationId xmlns:a16="http://schemas.microsoft.com/office/drawing/2014/main" id="{15AB3CB8-C895-4E8E-9CCA-7C80BF894F94}"/>
              </a:ext>
            </a:extLst>
          </p:cNvPr>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prstTxWarp prst="textNoShape">
              <a:avLst/>
            </a:prstTxWarp>
            <a:noAutofit/>
          </a:bodyPr>
          <a:lstStyle/>
          <a:p>
            <a:pPr marL="0" marR="0" lvl="0" indent="45720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F0502020204030204"/>
              <a:ea typeface="微软雅黑" panose="020B0503020204020204" pitchFamily="34" charset="-122"/>
              <a:cs typeface="+mn-ea"/>
              <a:sym typeface="+mn-lt"/>
            </a:endParaRPr>
          </a:p>
        </p:txBody>
      </p:sp>
    </p:spTree>
    <p:extLst>
      <p:ext uri="{BB962C8B-B14F-4D97-AF65-F5344CB8AC3E}">
        <p14:creationId xmlns:p14="http://schemas.microsoft.com/office/powerpoint/2010/main" val="1019224811"/>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l="29063" r="32938"/>
          <a:stretch/>
        </p:blipFill>
        <p:spPr>
          <a:xfrm>
            <a:off x="0" y="0"/>
            <a:ext cx="3914775" cy="6857999"/>
          </a:xfrm>
          <a:prstGeom prst="rect">
            <a:avLst/>
          </a:prstGeom>
        </p:spPr>
      </p:pic>
      <p:sp>
        <p:nvSpPr>
          <p:cNvPr id="13" name="矩形 12">
            <a:extLst>
              <a:ext uri="{FF2B5EF4-FFF2-40B4-BE49-F238E27FC236}">
                <a16:creationId xmlns:a16="http://schemas.microsoft.com/office/drawing/2014/main" id="{79F2EAE9-B638-4AA2-8264-4D37EBBEE86D}"/>
              </a:ext>
            </a:extLst>
          </p:cNvPr>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矩形 13">
            <a:extLst>
              <a:ext uri="{FF2B5EF4-FFF2-40B4-BE49-F238E27FC236}">
                <a16:creationId xmlns:a16="http://schemas.microsoft.com/office/drawing/2014/main" id="{DFF6BFE1-1DD5-454F-BE20-A55DAB22A652}"/>
              </a:ext>
            </a:extLst>
          </p:cNvPr>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16" name="直接连接符 15">
            <a:extLst>
              <a:ext uri="{FF2B5EF4-FFF2-40B4-BE49-F238E27FC236}">
                <a16:creationId xmlns:a16="http://schemas.microsoft.com/office/drawing/2014/main" id="{D14117E2-1B64-4454-AB72-FC04D0614552}"/>
              </a:ext>
            </a:extLst>
          </p:cNvPr>
          <p:cNvCxnSpPr>
            <a:cxnSpLocks/>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DC6CB049-19D4-44DA-8BA3-2A55CACC560A}"/>
              </a:ext>
            </a:extLst>
          </p:cNvPr>
          <p:cNvGrpSpPr/>
          <p:nvPr userDrawn="1"/>
        </p:nvGrpSpPr>
        <p:grpSpPr>
          <a:xfrm>
            <a:off x="3961505" y="2797003"/>
            <a:ext cx="122686" cy="1263995"/>
            <a:chOff x="4630742" y="2258287"/>
            <a:chExt cx="122686" cy="1263995"/>
          </a:xfrm>
          <a:solidFill>
            <a:schemeClr val="accent4"/>
          </a:solidFill>
        </p:grpSpPr>
        <p:sp>
          <p:nvSpPr>
            <p:cNvPr id="22" name="等腰三角形 21">
              <a:extLst>
                <a:ext uri="{FF2B5EF4-FFF2-40B4-BE49-F238E27FC236}">
                  <a16:creationId xmlns:a16="http://schemas.microsoft.com/office/drawing/2014/main" id="{8AAB1992-5EF7-487C-AD2A-01E2865C7E72}"/>
                </a:ext>
              </a:extLst>
            </p:cNvPr>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23" name="直接连接符 22">
              <a:extLst>
                <a:ext uri="{FF2B5EF4-FFF2-40B4-BE49-F238E27FC236}">
                  <a16:creationId xmlns:a16="http://schemas.microsoft.com/office/drawing/2014/main" id="{E8C48E93-E5B1-4737-8427-44C095BEBB9E}"/>
                </a:ext>
              </a:extLst>
            </p:cNvPr>
            <p:cNvCxnSpPr>
              <a:cxnSpLocks/>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a:extLst>
              <a:ext uri="{FF2B5EF4-FFF2-40B4-BE49-F238E27FC236}">
                <a16:creationId xmlns:a16="http://schemas.microsoft.com/office/drawing/2014/main" id="{88499905-D7C1-4B31-8F42-54B3A36F0B1E}"/>
              </a:ext>
            </a:extLst>
          </p:cNvPr>
          <p:cNvCxnSpPr>
            <a:cxnSpLocks/>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1DFE5ED-5D7B-4B26-99EA-A40BED7DC14E}"/>
              </a:ext>
            </a:extLst>
          </p:cNvPr>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zh-CN" altLang="en-US" sz="5400" b="0" i="0" u="none" strike="noStrike" kern="1200" cap="none" spc="600" normalizeH="0" baseline="0" noProof="0" dirty="0">
                <a:ln>
                  <a:noFill/>
                </a:ln>
                <a:solidFill>
                  <a:prstClr val="white"/>
                </a:solidFill>
                <a:effectLst/>
                <a:uLnTx/>
                <a:uFillTx/>
                <a:latin typeface="微软雅黑"/>
                <a:ea typeface="微软雅黑"/>
                <a:cs typeface="+mn-cs"/>
              </a:rPr>
              <a:t>目录</a:t>
            </a:r>
          </a:p>
        </p:txBody>
      </p:sp>
      <p:sp>
        <p:nvSpPr>
          <p:cNvPr id="44" name="矩形 43">
            <a:extLst>
              <a:ext uri="{FF2B5EF4-FFF2-40B4-BE49-F238E27FC236}">
                <a16:creationId xmlns:a16="http://schemas.microsoft.com/office/drawing/2014/main" id="{2DD1A83F-A1E9-43D7-9CDC-7AC02BED1EE5}"/>
              </a:ext>
            </a:extLst>
          </p:cNvPr>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p>
        </p:txBody>
      </p:sp>
      <p:cxnSp>
        <p:nvCxnSpPr>
          <p:cNvPr id="45" name="直接连接符 44">
            <a:extLst>
              <a:ext uri="{FF2B5EF4-FFF2-40B4-BE49-F238E27FC236}">
                <a16:creationId xmlns:a16="http://schemas.microsoft.com/office/drawing/2014/main" id="{3E103341-A23F-42AF-90B6-8B36EF542949}"/>
              </a:ext>
            </a:extLst>
          </p:cNvPr>
          <p:cNvCxnSpPr>
            <a:cxnSpLocks/>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extLst>
              <a:ext uri="{28A0092B-C50C-407E-A947-70E740481C1C}">
                <a14:useLocalDpi xmlns:a14="http://schemas.microsoft.com/office/drawing/2010/main"/>
              </a:ext>
            </a:extLst>
          </a:blip>
          <a:srcRect r="15912" b="16285"/>
          <a:stretch/>
        </p:blipFill>
        <p:spPr>
          <a:xfrm>
            <a:off x="7258050" y="1942165"/>
            <a:ext cx="4949784" cy="4933648"/>
          </a:xfrm>
          <a:prstGeom prst="rect">
            <a:avLst/>
          </a:prstGeom>
        </p:spPr>
      </p:pic>
    </p:spTree>
    <p:extLst>
      <p:ext uri="{BB962C8B-B14F-4D97-AF65-F5344CB8AC3E}">
        <p14:creationId xmlns:p14="http://schemas.microsoft.com/office/powerpoint/2010/main" val="8358887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493231"/>
            <a:ext cx="5251028" cy="5254131"/>
          </a:xfrm>
          <a:prstGeom prst="rect">
            <a:avLst/>
          </a:prstGeom>
        </p:spPr>
      </p:pic>
      <p:sp>
        <p:nvSpPr>
          <p:cNvPr id="10" name="矩形 9">
            <a:extLst>
              <a:ext uri="{FF2B5EF4-FFF2-40B4-BE49-F238E27FC236}">
                <a16:creationId xmlns:a16="http://schemas.microsoft.com/office/drawing/2014/main" id="{D1BADEE0-5304-4D64-BC33-E82C8C71DF4D}"/>
              </a:ext>
            </a:extLst>
          </p:cNvPr>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0" name="矩形 119">
            <a:extLst>
              <a:ext uri="{FF2B5EF4-FFF2-40B4-BE49-F238E27FC236}">
                <a16:creationId xmlns:a16="http://schemas.microsoft.com/office/drawing/2014/main" id="{93E9B806-B3B5-4857-9763-985BB906449B}"/>
              </a:ext>
            </a:extLst>
          </p:cNvPr>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6" name="文本占位符 15">
            <a:extLst>
              <a:ext uri="{FF2B5EF4-FFF2-40B4-BE49-F238E27FC236}">
                <a16:creationId xmlns:a16="http://schemas.microsoft.com/office/drawing/2014/main" id="{98EFC2AF-0299-489A-9F1D-9F6AA1D1AED1}"/>
              </a:ext>
            </a:extLst>
          </p:cNvPr>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a:extLst>
              <a:ext uri="{FF2B5EF4-FFF2-40B4-BE49-F238E27FC236}">
                <a16:creationId xmlns:a16="http://schemas.microsoft.com/office/drawing/2014/main" id="{9F0152B4-A135-47ED-A86F-89E402C2B1C0}"/>
              </a:ext>
            </a:extLst>
          </p:cNvPr>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a:extLst>
              <a:ext uri="{FF2B5EF4-FFF2-40B4-BE49-F238E27FC236}">
                <a16:creationId xmlns:a16="http://schemas.microsoft.com/office/drawing/2014/main" id="{CF347087-2148-4765-A644-2EF9176FD633}"/>
              </a:ext>
            </a:extLst>
          </p:cNvPr>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a:extLst>
              <a:ext uri="{FF2B5EF4-FFF2-40B4-BE49-F238E27FC236}">
                <a16:creationId xmlns:a16="http://schemas.microsoft.com/office/drawing/2014/main" id="{AF65482F-D2BD-4FA5-8FA9-E44AB00F6475}"/>
              </a:ext>
            </a:extLst>
          </p:cNvPr>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pic>
        <p:nvPicPr>
          <p:cNvPr id="143" name="图片 14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a:extLst>
                  <a:ext uri="{FF2B5EF4-FFF2-40B4-BE49-F238E27FC236}">
                    <a16:creationId xmlns:a16="http://schemas.microsoft.com/office/drawing/2014/main" id="{CC1FA68D-3307-481A-8E89-D3CB2E8693F4}"/>
                  </a:ext>
                </a:extLst>
              </p:cNvPr>
              <p:cNvSpPr>
                <a:spLocks/>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108"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105"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99"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97"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94"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92330630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0761A886-F0D7-4C39-AFFF-052DB74E32F7}"/>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 name="PA-矩形 7">
            <a:extLst>
              <a:ext uri="{FF2B5EF4-FFF2-40B4-BE49-F238E27FC236}">
                <a16:creationId xmlns:a16="http://schemas.microsoft.com/office/drawing/2014/main" id="{61E30CDC-6882-4EF4-A98A-D29C1686BFEA}"/>
              </a:ext>
            </a:extLst>
          </p:cNvPr>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任意多边形: 形状 39">
            <a:extLst>
              <a:ext uri="{FF2B5EF4-FFF2-40B4-BE49-F238E27FC236}">
                <a16:creationId xmlns:a16="http://schemas.microsoft.com/office/drawing/2014/main" id="{B18E0BAC-81B9-4AB0-A570-682285AF4673}"/>
              </a:ext>
            </a:extLst>
          </p:cNvPr>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 name="任意多边形: 形状 39">
            <a:extLst>
              <a:ext uri="{FF2B5EF4-FFF2-40B4-BE49-F238E27FC236}">
                <a16:creationId xmlns:a16="http://schemas.microsoft.com/office/drawing/2014/main" id="{B18E0BAC-81B9-4AB0-A570-682285AF4673}"/>
              </a:ext>
            </a:extLst>
          </p:cNvPr>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任意多边形: 形状 39">
            <a:extLst>
              <a:ext uri="{FF2B5EF4-FFF2-40B4-BE49-F238E27FC236}">
                <a16:creationId xmlns:a16="http://schemas.microsoft.com/office/drawing/2014/main" id="{B18E0BAC-81B9-4AB0-A570-682285AF4673}"/>
              </a:ext>
            </a:extLst>
          </p:cNvPr>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任意多边形: 形状 74">
            <a:extLst>
              <a:ext uri="{FF2B5EF4-FFF2-40B4-BE49-F238E27FC236}">
                <a16:creationId xmlns:a16="http://schemas.microsoft.com/office/drawing/2014/main" id="{4CEDE2BC-7BF6-4AE3-8B04-4514441E4040}"/>
              </a:ext>
            </a:extLst>
          </p:cNvPr>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12" name="标题 47">
            <a:extLst>
              <a:ext uri="{FF2B5EF4-FFF2-40B4-BE49-F238E27FC236}">
                <a16:creationId xmlns:a16="http://schemas.microsoft.com/office/drawing/2014/main" id="{26FA9A66-DBB6-484A-829A-BC30DE67252C}"/>
              </a:ext>
            </a:extLst>
          </p:cNvPr>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a:extLst>
              <a:ext uri="{FF2B5EF4-FFF2-40B4-BE49-F238E27FC236}">
                <a16:creationId xmlns:a16="http://schemas.microsoft.com/office/drawing/2014/main" id="{F56DEE86-1AA4-4820-A7A1-E4F787904C00}"/>
              </a:ext>
            </a:extLst>
          </p:cNvPr>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a:extLst>
              <a:ext uri="{FF2B5EF4-FFF2-40B4-BE49-F238E27FC236}">
                <a16:creationId xmlns:a16="http://schemas.microsoft.com/office/drawing/2014/main" id="{28747CEA-1C37-4144-A247-245AD1393504}"/>
              </a:ext>
            </a:extLst>
          </p:cNvPr>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2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a:extLst>
                  <a:ext uri="{FF2B5EF4-FFF2-40B4-BE49-F238E27FC236}">
                    <a16:creationId xmlns:a16="http://schemas.microsoft.com/office/drawing/2014/main" id="{CC1FA68D-3307-481A-8E89-D3CB2E8693F4}"/>
                  </a:ext>
                </a:extLst>
              </p:cNvPr>
              <p:cNvSpPr>
                <a:spLocks/>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9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9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8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8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8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210580071"/>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4" name="图片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226331734"/>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4218146803"/>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l="1" t="13078" r="-1" b="115"/>
          <a:stretch/>
        </p:blipFill>
        <p:spPr>
          <a:xfrm>
            <a:off x="0" y="-1"/>
            <a:ext cx="12191999" cy="4362681"/>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69" name="图片 6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861200"/>
            <a:ext cx="3082473" cy="862791"/>
          </a:xfrm>
          <a:prstGeom prst="rect">
            <a:avLst/>
          </a:prstGeom>
        </p:spPr>
      </p:pic>
    </p:spTree>
    <p:extLst>
      <p:ext uri="{BB962C8B-B14F-4D97-AF65-F5344CB8AC3E}">
        <p14:creationId xmlns:p14="http://schemas.microsoft.com/office/powerpoint/2010/main" val="119940601"/>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5" name="文本框 44">
            <a:extLst>
              <a:ext uri="{FF2B5EF4-FFF2-40B4-BE49-F238E27FC236}">
                <a16:creationId xmlns:a16="http://schemas.microsoft.com/office/drawing/2014/main" id="{A04A170D-2187-4825-AF2D-C8F1D0BDF5F4}"/>
              </a:ext>
            </a:extLst>
          </p:cNvPr>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spTree>
    <p:extLst>
      <p:ext uri="{BB962C8B-B14F-4D97-AF65-F5344CB8AC3E}">
        <p14:creationId xmlns:p14="http://schemas.microsoft.com/office/powerpoint/2010/main" val="1902434754"/>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grpSp>
        <p:nvGrpSpPr>
          <p:cNvPr id="9" name="Group 6"/>
          <p:cNvGrpSpPr>
            <a:grpSpLocks/>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extLst>
      <p:ext uri="{BB962C8B-B14F-4D97-AF65-F5344CB8AC3E}">
        <p14:creationId xmlns:p14="http://schemas.microsoft.com/office/powerpoint/2010/main" val="2614447381"/>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2" name="组合 10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0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3" name="组合 10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9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8" name="组合 8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9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9" name="组合 8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457850441"/>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1-一段一图-1">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2" name="组合 10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0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3" name="组合 10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9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8" name="组合 8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9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9" name="组合 8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7" name="标题 11">
            <a:extLst>
              <a:ext uri="{FF2B5EF4-FFF2-40B4-BE49-F238E27FC236}">
                <a16:creationId xmlns:a16="http://schemas.microsoft.com/office/drawing/2014/main" id="{F740B2F3-F46E-47AE-8C0D-F561C0D52E87}"/>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2325765700"/>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1-一段一图-2">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869241"/>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a:extLst>
                <a:ext uri="{FF2B5EF4-FFF2-40B4-BE49-F238E27FC236}">
                  <a16:creationId xmlns:a16="http://schemas.microsoft.com/office/drawing/2014/main" id="{77A3E9FF-E8D6-4864-AD9A-BC3E704158E7}"/>
                </a:ext>
              </a:extLst>
            </p:cNvPr>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a:extLst>
                <a:ext uri="{FF2B5EF4-FFF2-40B4-BE49-F238E27FC236}">
                  <a16:creationId xmlns:a16="http://schemas.microsoft.com/office/drawing/2014/main" id="{0B39D90D-B980-4ADB-95FB-F043B008E76D}"/>
                </a:ext>
              </a:extLst>
            </p:cNvPr>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6" name="组合 10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1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7" name="组合 10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10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10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3" name="组合 9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623030551"/>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样式2-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6" name="组合 10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1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7" name="组合 10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10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10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3" name="组合 9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6" name="标题 11">
            <a:extLst>
              <a:ext uri="{FF2B5EF4-FFF2-40B4-BE49-F238E27FC236}">
                <a16:creationId xmlns:a16="http://schemas.microsoft.com/office/drawing/2014/main" id="{C75E756C-98CD-4DE4-BB41-9C72D0D63F70}"/>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3943643288"/>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3" name="PA-矩形 7">
            <a:extLst>
              <a:ext uri="{FF2B5EF4-FFF2-40B4-BE49-F238E27FC236}">
                <a16:creationId xmlns:a16="http://schemas.microsoft.com/office/drawing/2014/main" id="{F617AE56-2DFD-4B3C-9381-5F4B6AA7F4D0}"/>
              </a:ext>
            </a:extLst>
          </p:cNvPr>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610651" y="161103"/>
            <a:ext cx="6791691" cy="6535792"/>
          </a:xfrm>
          <a:prstGeom prst="rect">
            <a:avLst/>
          </a:prstGeom>
        </p:spPr>
      </p:pic>
      <p:sp>
        <p:nvSpPr>
          <p:cNvPr id="3" name="矩形 2">
            <a:extLst>
              <a:ext uri="{FF2B5EF4-FFF2-40B4-BE49-F238E27FC236}">
                <a16:creationId xmlns:a16="http://schemas.microsoft.com/office/drawing/2014/main" id="{B9BCF8FA-A10E-4A84-94FB-9EE190AFE929}"/>
              </a:ext>
            </a:extLst>
          </p:cNvPr>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31" name="任意多边形: 形状 30">
            <a:extLst>
              <a:ext uri="{FF2B5EF4-FFF2-40B4-BE49-F238E27FC236}">
                <a16:creationId xmlns:a16="http://schemas.microsoft.com/office/drawing/2014/main" id="{C46A2DAE-C2C5-44C0-8C41-6B17019A21CC}"/>
              </a:ext>
            </a:extLst>
          </p:cNvPr>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48" name="标题 47">
            <a:extLst>
              <a:ext uri="{FF2B5EF4-FFF2-40B4-BE49-F238E27FC236}">
                <a16:creationId xmlns:a16="http://schemas.microsoft.com/office/drawing/2014/main" id="{253B7C5E-3F08-4EBF-9056-30949C85AEF8}"/>
              </a:ext>
            </a:extLst>
          </p:cNvPr>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a:extLst>
              <a:ext uri="{FF2B5EF4-FFF2-40B4-BE49-F238E27FC236}">
                <a16:creationId xmlns:a16="http://schemas.microsoft.com/office/drawing/2014/main" id="{00D06366-D345-4DCE-A938-EC3BB78363D4}"/>
              </a:ext>
            </a:extLst>
          </p:cNvPr>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a:extLst>
              <a:ext uri="{FF2B5EF4-FFF2-40B4-BE49-F238E27FC236}">
                <a16:creationId xmlns:a16="http://schemas.microsoft.com/office/drawing/2014/main" id="{6465F7BF-7316-4A2A-9ECF-AB9E637FFCF4}"/>
              </a:ext>
            </a:extLst>
          </p:cNvPr>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2123455205"/>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样式2-一段一图-2">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536812543"/>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a:extLst>
              <a:ext uri="{FF2B5EF4-FFF2-40B4-BE49-F238E27FC236}">
                <a16:creationId xmlns:a16="http://schemas.microsoft.com/office/drawing/2014/main" id="{91BC6857-420C-4F20-ABBF-78DDE1D9F36B}"/>
              </a:ext>
            </a:extLst>
          </p:cNvPr>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29855849"/>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页样式3-一段一图-1">
    <p:spTree>
      <p:nvGrpSpPr>
        <p:cNvPr id="1" name=""/>
        <p:cNvGrpSpPr/>
        <p:nvPr/>
      </p:nvGrpSpPr>
      <p:grpSpPr>
        <a:xfrm>
          <a:off x="0" y="0"/>
          <a:ext cx="0" cy="0"/>
          <a:chOff x="0" y="0"/>
          <a:chExt cx="0" cy="0"/>
        </a:xfrm>
      </p:grpSpPr>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703484339"/>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3613189"/>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４-一段一图-1">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0" name="图片 14"/>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1">
            <a:extLst>
              <a:ext uri="{FF2B5EF4-FFF2-40B4-BE49-F238E27FC236}">
                <a16:creationId xmlns:a16="http://schemas.microsoft.com/office/drawing/2014/main" id="{B751A2AD-C679-48C2-AFF3-1AB781A3D02A}"/>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1514587670"/>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４-一段一图-2">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1095697"/>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rotWithShape="1">
          <a:blip r:embed="rId2" cstate="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a:extLst>
                <a:ext uri="{FF2B5EF4-FFF2-40B4-BE49-F238E27FC236}">
                  <a16:creationId xmlns:a16="http://schemas.microsoft.com/office/drawing/2014/main" id="{5065A524-15E6-4769-B9ED-7868E19ADB1E}"/>
                </a:ext>
              </a:extLst>
            </p:cNvPr>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a:extLst>
                <a:ext uri="{FF2B5EF4-FFF2-40B4-BE49-F238E27FC236}">
                  <a16:creationId xmlns:a16="http://schemas.microsoft.com/office/drawing/2014/main" id="{AC403C93-604F-4B72-B919-463ACA49C29B}"/>
                </a:ext>
              </a:extLst>
            </p:cNvPr>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a:extLst>
                <a:ext uri="{FF2B5EF4-FFF2-40B4-BE49-F238E27FC236}">
                  <a16:creationId xmlns:a16="http://schemas.microsoft.com/office/drawing/2014/main" id="{AC403C93-604F-4B72-B919-463ACA49C29B}"/>
                </a:ext>
              </a:extLst>
            </p:cNvPr>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9" name="组合 7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0" name="组合 7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5" name="组合 6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6" name="组合 6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3914457395"/>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5-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9" name="组合 7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0" name="组合 7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5" name="组合 6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6" name="组合 6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6" name="标题 11">
            <a:extLst>
              <a:ext uri="{FF2B5EF4-FFF2-40B4-BE49-F238E27FC236}">
                <a16:creationId xmlns:a16="http://schemas.microsoft.com/office/drawing/2014/main" id="{C0F4148E-045B-44EE-8A4E-88B14DCC5EAE}"/>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706289861"/>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5-一段一图-2">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spTree>
    <p:extLst>
      <p:ext uri="{BB962C8B-B14F-4D97-AF65-F5344CB8AC3E}">
        <p14:creationId xmlns:p14="http://schemas.microsoft.com/office/powerpoint/2010/main" val="3126297783"/>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2" name="组合 6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893340575"/>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19" name="任意多边形: 形状 118">
            <a:extLst>
              <a:ext uri="{FF2B5EF4-FFF2-40B4-BE49-F238E27FC236}">
                <a16:creationId xmlns:a16="http://schemas.microsoft.com/office/drawing/2014/main" id="{2598B5BD-9CE3-4414-BCF1-860652297EE0}"/>
              </a:ext>
            </a:extLst>
          </p:cNvPr>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6" name="任意多边形: 形状 105">
            <a:extLst>
              <a:ext uri="{FF2B5EF4-FFF2-40B4-BE49-F238E27FC236}">
                <a16:creationId xmlns:a16="http://schemas.microsoft.com/office/drawing/2014/main" id="{71EDBCA9-8B80-4A76-9586-83EE76079DF6}"/>
              </a:ext>
            </a:extLst>
          </p:cNvPr>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8" name="任意多边形: 形状 117">
            <a:extLst>
              <a:ext uri="{FF2B5EF4-FFF2-40B4-BE49-F238E27FC236}">
                <a16:creationId xmlns:a16="http://schemas.microsoft.com/office/drawing/2014/main" id="{D3BDC8EB-D763-47E3-A6AE-FBF19E39A979}"/>
              </a:ext>
            </a:extLst>
          </p:cNvPr>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49" name="任意多边形: 形状 83">
            <a:extLst>
              <a:ext uri="{FF2B5EF4-FFF2-40B4-BE49-F238E27FC236}">
                <a16:creationId xmlns:a16="http://schemas.microsoft.com/office/drawing/2014/main" id="{BF5A8484-2D5B-4F59-A3A8-5B9369A9154A}"/>
              </a:ext>
            </a:extLst>
          </p:cNvPr>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50" name="任意多边形: 形状 83">
            <a:extLst>
              <a:ext uri="{FF2B5EF4-FFF2-40B4-BE49-F238E27FC236}">
                <a16:creationId xmlns:a16="http://schemas.microsoft.com/office/drawing/2014/main" id="{BF5A8484-2D5B-4F59-A3A8-5B9369A9154A}"/>
              </a:ext>
            </a:extLst>
          </p:cNvPr>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102" name="任意多边形: 形状 101">
            <a:extLst>
              <a:ext uri="{FF2B5EF4-FFF2-40B4-BE49-F238E27FC236}">
                <a16:creationId xmlns:a16="http://schemas.microsoft.com/office/drawing/2014/main" id="{0EDC3667-87B7-4232-9F74-2F0E9CE7574F}"/>
              </a:ext>
            </a:extLst>
          </p:cNvPr>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4" name="任意多边形: 形状 83">
            <a:extLst>
              <a:ext uri="{FF2B5EF4-FFF2-40B4-BE49-F238E27FC236}">
                <a16:creationId xmlns:a16="http://schemas.microsoft.com/office/drawing/2014/main" id="{BF5A8484-2D5B-4F59-A3A8-5B9369A9154A}"/>
              </a:ext>
            </a:extLst>
          </p:cNvPr>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48" name="标题 47">
            <a:extLst>
              <a:ext uri="{FF2B5EF4-FFF2-40B4-BE49-F238E27FC236}">
                <a16:creationId xmlns:a16="http://schemas.microsoft.com/office/drawing/2014/main" id="{253B7C5E-3F08-4EBF-9056-30949C85AEF8}"/>
              </a:ext>
            </a:extLst>
          </p:cNvPr>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a:extLst>
              <a:ext uri="{FF2B5EF4-FFF2-40B4-BE49-F238E27FC236}">
                <a16:creationId xmlns:a16="http://schemas.microsoft.com/office/drawing/2014/main" id="{6465F7BF-7316-4A2A-9ECF-AB9E637FFCF4}"/>
              </a:ext>
            </a:extLst>
          </p:cNvPr>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a:extLst>
              <a:ext uri="{FF2B5EF4-FFF2-40B4-BE49-F238E27FC236}">
                <a16:creationId xmlns:a16="http://schemas.microsoft.com/office/drawing/2014/main" id="{598AF966-7C79-45DC-9C70-AB081DBECE7D}"/>
              </a:ext>
            </a:extLst>
          </p:cNvPr>
          <p:cNvCxnSpPr>
            <a:cxnSpLocks/>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1400" b="1" i="0" u="none" strike="noStrike" kern="1200" cap="none" spc="100" normalizeH="0" baseline="0" noProof="0" dirty="0">
                <a:ln>
                  <a:noFill/>
                </a:ln>
                <a:solidFill>
                  <a:srgbClr val="A2A2A2"/>
                </a:solidFill>
                <a:effectLst/>
                <a:uLnTx/>
                <a:uFillTx/>
                <a:latin typeface="微软雅黑"/>
                <a:ea typeface="微软雅黑"/>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a:extLst>
                  <a:ext uri="{FF2B5EF4-FFF2-40B4-BE49-F238E27FC236}">
                    <a16:creationId xmlns:a16="http://schemas.microsoft.com/office/drawing/2014/main" id="{CC1FA68D-3307-481A-8E89-D3CB2E8693F4}"/>
                  </a:ext>
                </a:extLst>
              </p:cNvPr>
              <p:cNvSpPr>
                <a:spLocks/>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7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7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6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6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6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a:extLst>
                    <a:ext uri="{FF2B5EF4-FFF2-40B4-BE49-F238E27FC236}">
                      <a16:creationId xmlns:a16="http://schemas.microsoft.com/office/drawing/2014/main" id="{9E7CBDC3-9BA0-4307-8967-3267E5966ED9}"/>
                    </a:ext>
                  </a:extLst>
                </p:cNvPr>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a:extLst>
                    <a:ext uri="{FF2B5EF4-FFF2-40B4-BE49-F238E27FC236}">
                      <a16:creationId xmlns:a16="http://schemas.microsoft.com/office/drawing/2014/main" id="{D88D9717-3185-4A77-8E18-2A8659D441F7}"/>
                    </a:ext>
                  </a:extLst>
                </p:cNvPr>
                <p:cNvSpPr>
                  <a:spLocks/>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877765135"/>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页样式6-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2" name="组合 6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69" name="标题 11">
            <a:extLst>
              <a:ext uri="{FF2B5EF4-FFF2-40B4-BE49-F238E27FC236}">
                <a16:creationId xmlns:a16="http://schemas.microsoft.com/office/drawing/2014/main" id="{0D0682F6-A194-4FB3-8EF2-674B6164F91F}"/>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1755475154"/>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内页样式6-一段一图-2">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spTree>
    <p:extLst>
      <p:ext uri="{BB962C8B-B14F-4D97-AF65-F5344CB8AC3E}">
        <p14:creationId xmlns:p14="http://schemas.microsoft.com/office/powerpoint/2010/main" val="3451183471"/>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1996990182"/>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内页样式7-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64" name="标题 11">
            <a:extLst>
              <a:ext uri="{FF2B5EF4-FFF2-40B4-BE49-F238E27FC236}">
                <a16:creationId xmlns:a16="http://schemas.microsoft.com/office/drawing/2014/main" id="{FDDD1B7B-042D-4B1B-81C1-5A7085CDFC26}"/>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1441983698"/>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页样式7-一段一图-2">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Tree>
    <p:extLst>
      <p:ext uri="{BB962C8B-B14F-4D97-AF65-F5344CB8AC3E}">
        <p14:creationId xmlns:p14="http://schemas.microsoft.com/office/powerpoint/2010/main" val="2346273391"/>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313807162"/>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内页样式8-一段一图-1">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32" name="标题 11">
            <a:extLst>
              <a:ext uri="{FF2B5EF4-FFF2-40B4-BE49-F238E27FC236}">
                <a16:creationId xmlns:a16="http://schemas.microsoft.com/office/drawing/2014/main" id="{A87381B5-231A-44CC-994D-B480CB6C319A}"/>
              </a:ext>
            </a:extLst>
          </p:cNvPr>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Tree>
    <p:extLst>
      <p:ext uri="{BB962C8B-B14F-4D97-AF65-F5344CB8AC3E}">
        <p14:creationId xmlns:p14="http://schemas.microsoft.com/office/powerpoint/2010/main" val="3229170675"/>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内页样式8-一段一图-2">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spTree>
    <p:extLst>
      <p:ext uri="{BB962C8B-B14F-4D97-AF65-F5344CB8AC3E}">
        <p14:creationId xmlns:p14="http://schemas.microsoft.com/office/powerpoint/2010/main" val="2253670715"/>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2" name="图片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2169408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a:extLst>
              <a:ext uri="{FF2B5EF4-FFF2-40B4-BE49-F238E27FC236}">
                <a16:creationId xmlns:a16="http://schemas.microsoft.com/office/drawing/2014/main" id="{17BF7535-8F01-44D8-BF44-00C5CD915389}"/>
              </a:ext>
            </a:extLst>
          </p:cNvPr>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 fmla="*/ 0 w 3162300"/>
              <a:gd name="connsiteY0" fmla="*/ 2147409 h 2238849"/>
              <a:gd name="connsiteX1" fmla="*/ 0 w 3162300"/>
              <a:gd name="connsiteY1" fmla="*/ 1565265 h 2238849"/>
              <a:gd name="connsiteX2" fmla="*/ 0 w 3162300"/>
              <a:gd name="connsiteY2" fmla="*/ 1544697 h 2238849"/>
              <a:gd name="connsiteX3" fmla="*/ 0 w 3162300"/>
              <a:gd name="connsiteY3" fmla="*/ 0 h 2238849"/>
              <a:gd name="connsiteX4" fmla="*/ 1585774 w 3162300"/>
              <a:gd name="connsiteY4" fmla="*/ 1112898 h 2238849"/>
              <a:gd name="connsiteX5" fmla="*/ 3162300 w 3162300"/>
              <a:gd name="connsiteY5" fmla="*/ 0 h 2238849"/>
              <a:gd name="connsiteX6" fmla="*/ 3162300 w 3162300"/>
              <a:gd name="connsiteY6" fmla="*/ 1544697 h 2238849"/>
              <a:gd name="connsiteX7" fmla="*/ 3162300 w 3162300"/>
              <a:gd name="connsiteY7" fmla="*/ 1565265 h 2238849"/>
              <a:gd name="connsiteX8" fmla="*/ 3162300 w 3162300"/>
              <a:gd name="connsiteY8" fmla="*/ 2147409 h 2238849"/>
              <a:gd name="connsiteX9" fmla="*/ 91440 w 3162300"/>
              <a:gd name="connsiteY9" fmla="*/ 2238849 h 2238849"/>
              <a:gd name="connsiteX0" fmla="*/ 0 w 3162300"/>
              <a:gd name="connsiteY0" fmla="*/ 2147409 h 2147409"/>
              <a:gd name="connsiteX1" fmla="*/ 0 w 3162300"/>
              <a:gd name="connsiteY1" fmla="*/ 1565265 h 2147409"/>
              <a:gd name="connsiteX2" fmla="*/ 0 w 3162300"/>
              <a:gd name="connsiteY2" fmla="*/ 1544697 h 2147409"/>
              <a:gd name="connsiteX3" fmla="*/ 0 w 3162300"/>
              <a:gd name="connsiteY3" fmla="*/ 0 h 2147409"/>
              <a:gd name="connsiteX4" fmla="*/ 1585774 w 3162300"/>
              <a:gd name="connsiteY4" fmla="*/ 1112898 h 2147409"/>
              <a:gd name="connsiteX5" fmla="*/ 3162300 w 3162300"/>
              <a:gd name="connsiteY5" fmla="*/ 0 h 2147409"/>
              <a:gd name="connsiteX6" fmla="*/ 3162300 w 3162300"/>
              <a:gd name="connsiteY6" fmla="*/ 1544697 h 2147409"/>
              <a:gd name="connsiteX7" fmla="*/ 3162300 w 3162300"/>
              <a:gd name="connsiteY7" fmla="*/ 1565265 h 2147409"/>
              <a:gd name="connsiteX8" fmla="*/ 3162300 w 3162300"/>
              <a:gd name="connsiteY8" fmla="*/ 2147409 h 214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a:extLst>
              <a:ext uri="{FF2B5EF4-FFF2-40B4-BE49-F238E27FC236}">
                <a16:creationId xmlns:a16="http://schemas.microsoft.com/office/drawing/2014/main" id="{65B2E1B6-E350-4024-A69C-C064D4BB9540}"/>
              </a:ext>
            </a:extLst>
          </p:cNvPr>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 fmla="*/ 0 w 3162300"/>
              <a:gd name="connsiteY0" fmla="*/ 1871961 h 1963401"/>
              <a:gd name="connsiteX1" fmla="*/ 0 w 3162300"/>
              <a:gd name="connsiteY1" fmla="*/ 0 h 1963401"/>
              <a:gd name="connsiteX2" fmla="*/ 3162300 w 3162300"/>
              <a:gd name="connsiteY2" fmla="*/ 0 h 1963401"/>
              <a:gd name="connsiteX3" fmla="*/ 3162300 w 3162300"/>
              <a:gd name="connsiteY3" fmla="*/ 1871961 h 1963401"/>
              <a:gd name="connsiteX4" fmla="*/ 91440 w 3162300"/>
              <a:gd name="connsiteY4" fmla="*/ 1963401 h 1963401"/>
              <a:gd name="connsiteX0" fmla="*/ 0 w 3162300"/>
              <a:gd name="connsiteY0" fmla="*/ 1871961 h 1871961"/>
              <a:gd name="connsiteX1" fmla="*/ 0 w 3162300"/>
              <a:gd name="connsiteY1" fmla="*/ 0 h 1871961"/>
              <a:gd name="connsiteX2" fmla="*/ 3162300 w 3162300"/>
              <a:gd name="connsiteY2" fmla="*/ 0 h 1871961"/>
              <a:gd name="connsiteX3" fmla="*/ 3162300 w 3162300"/>
              <a:gd name="connsiteY3" fmla="*/ 1871961 h 1871961"/>
            </a:gdLst>
            <a:ahLst/>
            <a:cxnLst>
              <a:cxn ang="0">
                <a:pos x="connsiteX0" y="connsiteY0"/>
              </a:cxn>
              <a:cxn ang="0">
                <a:pos x="connsiteX1" y="connsiteY1"/>
              </a:cxn>
              <a:cxn ang="0">
                <a:pos x="connsiteX2" y="connsiteY2"/>
              </a:cxn>
              <a:cxn ang="0">
                <a:pos x="connsiteX3" y="connsiteY3"/>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cs typeface="+mn-ea"/>
              <a:sym typeface="+mn-lt"/>
            </a:endParaRPr>
          </a:p>
        </p:txBody>
      </p:sp>
      <p:sp>
        <p:nvSpPr>
          <p:cNvPr id="12" name="等腰三角形 11">
            <a:extLst>
              <a:ext uri="{FF2B5EF4-FFF2-40B4-BE49-F238E27FC236}">
                <a16:creationId xmlns:a16="http://schemas.microsoft.com/office/drawing/2014/main" id="{F3B0B805-869F-4D89-BEB0-0E0DA525C8EE}"/>
              </a:ext>
            </a:extLst>
          </p:cNvPr>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974749" y="1401223"/>
            <a:ext cx="2256308" cy="631546"/>
          </a:xfrm>
          <a:prstGeom prst="rect">
            <a:avLst/>
          </a:prstGeom>
        </p:spPr>
      </p:pic>
    </p:spTree>
    <p:extLst>
      <p:ext uri="{BB962C8B-B14F-4D97-AF65-F5344CB8AC3E}">
        <p14:creationId xmlns:p14="http://schemas.microsoft.com/office/powerpoint/2010/main" val="3936786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a:ext>
            </a:extLst>
          </a:blip>
          <a:srcRect l="128" r="23340"/>
          <a:stretch/>
        </p:blipFill>
        <p:spPr>
          <a:xfrm>
            <a:off x="4303956" y="0"/>
            <a:ext cx="7888043"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a:extLst>
                  <a:ext uri="{FF2B5EF4-FFF2-40B4-BE49-F238E27FC236}">
                    <a16:creationId xmlns:a16="http://schemas.microsoft.com/office/drawing/2014/main" id="{CC1FA68D-3307-481A-8E89-D3CB2E8693F4}"/>
                  </a:ext>
                </a:extLst>
              </p:cNvPr>
              <p:cNvSpPr>
                <a:spLocks/>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17871306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a:ext>
            </a:extLst>
          </a:blip>
          <a:srcRect l="15573" r="198"/>
          <a:stretch/>
        </p:blipFill>
        <p:spPr>
          <a:xfrm>
            <a:off x="0" y="0"/>
            <a:ext cx="8678174"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a:extLst>
                  <a:ext uri="{FF2B5EF4-FFF2-40B4-BE49-F238E27FC236}">
                    <a16:creationId xmlns:a16="http://schemas.microsoft.com/office/drawing/2014/main" id="{CC1FA68D-3307-481A-8E89-D3CB2E8693F4}"/>
                  </a:ext>
                </a:extLst>
              </p:cNvPr>
              <p:cNvSpPr>
                <a:spLocks/>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16359417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768810" y="7452"/>
            <a:ext cx="7423189" cy="6850548"/>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a:extLst>
                  <a:ext uri="{FF2B5EF4-FFF2-40B4-BE49-F238E27FC236}">
                    <a16:creationId xmlns:a16="http://schemas.microsoft.com/office/drawing/2014/main" id="{CC1FA68D-3307-481A-8E89-D3CB2E8693F4}"/>
                  </a:ext>
                </a:extLst>
              </p:cNvPr>
              <p:cNvSpPr>
                <a:spLocks/>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73388381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6.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7.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5" Type="http://schemas.openxmlformats.org/officeDocument/2006/relationships/theme" Target="../theme/theme16.xml"/><Relationship Id="rId4" Type="http://schemas.openxmlformats.org/officeDocument/2006/relationships/slideLayout" Target="../slideLayouts/slideLayout33.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theme" Target="../theme/theme18.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7.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88074183"/>
      </p:ext>
    </p:extLst>
  </p:cSld>
  <p:clrMap bg1="lt1" tx1="dk1" bg2="lt2" tx2="dk2" accent1="accent1" accent2="accent2" accent3="accent3" accent4="accent4" accent5="accent5" accent6="accent6" hlink="hlink" folHlink="folHlink"/>
  <p:sldLayoutIdLst>
    <p:sldLayoutId id="2147483815" r:id="rId1"/>
    <p:sldLayoutId id="214748381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42085025"/>
      </p:ext>
    </p:extLst>
  </p:cSld>
  <p:clrMap bg1="lt1" tx1="dk1" bg2="lt2" tx2="dk2" accent1="accent1" accent2="accent2" accent3="accent3" accent4="accent4" accent5="accent5" accent6="accent6" hlink="hlink" folHlink="folHlink"/>
  <p:sldLayoutIdLst>
    <p:sldLayoutId id="2147483843" r:id="rId1"/>
    <p:sldLayoutId id="2147483873"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776531760"/>
      </p:ext>
    </p:extLst>
  </p:cSld>
  <p:clrMap bg1="lt1" tx1="dk1" bg2="lt2" tx2="dk2" accent1="accent1" accent2="accent2" accent3="accent3" accent4="accent4" accent5="accent5" accent6="accent6" hlink="hlink" folHlink="folHlink"/>
  <p:sldLayoutIdLst>
    <p:sldLayoutId id="2147483845" r:id="rId1"/>
    <p:sldLayoutId id="214748384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697531665"/>
      </p:ext>
    </p:extLst>
  </p:cSld>
  <p:clrMap bg1="lt1" tx1="dk1" bg2="lt2" tx2="dk2" accent1="accent1" accent2="accent2" accent3="accent3" accent4="accent4" accent5="accent5" accent6="accent6" hlink="hlink" folHlink="folHlink"/>
  <p:sldLayoutIdLst>
    <p:sldLayoutId id="2147483848" r:id="rId1"/>
    <p:sldLayoutId id="214748384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62872483"/>
      </p:ext>
    </p:extLst>
  </p:cSld>
  <p:clrMap bg1="lt1" tx1="dk1" bg2="lt2" tx2="dk2" accent1="accent1" accent2="accent2" accent3="accent3" accent4="accent4" accent5="accent5" accent6="accent6" hlink="hlink" folHlink="folHlink"/>
  <p:sldLayoutIdLst>
    <p:sldLayoutId id="2147483851"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88422417"/>
      </p:ext>
    </p:extLst>
  </p:cSld>
  <p:clrMap bg1="lt1" tx1="dk1" bg2="lt2" tx2="dk2" accent1="accent1" accent2="accent2" accent3="accent3" accent4="accent4" accent5="accent5" accent6="accent6" hlink="hlink" folHlink="folHlink"/>
  <p:sldLayoutIdLst>
    <p:sldLayoutId id="214748385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675256554"/>
      </p:ext>
    </p:extLst>
  </p:cSld>
  <p:clrMap bg1="lt1" tx1="dk1" bg2="lt2" tx2="dk2" accent1="accent1" accent2="accent2" accent3="accent3" accent4="accent4" accent5="accent5" accent6="accent6" hlink="hlink" folHlink="folHlink"/>
  <p:sldLayoutIdLst>
    <p:sldLayoutId id="2147483855" r:id="rId1"/>
    <p:sldLayoutId id="214748385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30245204"/>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799553330"/>
      </p:ext>
    </p:extLst>
  </p:cSld>
  <p:clrMap bg1="lt1" tx1="dk1" bg2="lt2" tx2="dk2" accent1="accent1" accent2="accent2" accent3="accent3" accent4="accent4" accent5="accent5" accent6="accent6" hlink="hlink" folHlink="folHlink"/>
  <p:sldLayoutIdLst>
    <p:sldLayoutId id="214748386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pPr>
                <a:defRPr/>
              </a:pPr>
              <a:t>2024/12/25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31" r:id="rId1"/>
    <p:sldLayoutId id="2147483865" r:id="rId2"/>
    <p:sldLayoutId id="2147483785" r:id="rId3"/>
    <p:sldLayoutId id="2147483789" r:id="rId4"/>
    <p:sldLayoutId id="2147483866" r:id="rId5"/>
    <p:sldLayoutId id="2147483797" r:id="rId6"/>
    <p:sldLayoutId id="2147483783" r:id="rId7"/>
    <p:sldLayoutId id="2147483864" r:id="rId8"/>
    <p:sldLayoutId id="2147483793" r:id="rId9"/>
    <p:sldLayoutId id="2147483867" r:id="rId10"/>
    <p:sldLayoutId id="2147483794" r:id="rId11"/>
    <p:sldLayoutId id="2147483796" r:id="rId12"/>
    <p:sldLayoutId id="2147483868" r:id="rId13"/>
    <p:sldLayoutId id="2147483799" r:id="rId14"/>
    <p:sldLayoutId id="2147483807" r:id="rId15"/>
    <p:sldLayoutId id="2147483869" r:id="rId16"/>
    <p:sldLayoutId id="2147483808" r:id="rId17"/>
    <p:sldLayoutId id="2147483811" r:id="rId18"/>
    <p:sldLayoutId id="2147483870" r:id="rId19"/>
    <p:sldLayoutId id="2147483812" r:id="rId20"/>
    <p:sldLayoutId id="2147483809" r:id="rId21"/>
    <p:sldLayoutId id="2147483871" r:id="rId22"/>
    <p:sldLayoutId id="2147483810" r:id="rId23"/>
    <p:sldLayoutId id="2147483872" r:id="rId2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971373283"/>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103105202"/>
      </p:ext>
    </p:extLst>
  </p:cSld>
  <p:clrMap bg1="lt1" tx1="dk1" bg2="lt2" tx2="dk2" accent1="accent1" accent2="accent2" accent3="accent3" accent4="accent4" accent5="accent5" accent6="accent6" hlink="hlink" folHlink="folHlink"/>
  <p:sldLayoutIdLst>
    <p:sldLayoutId id="2147483824" r:id="rId1"/>
    <p:sldLayoutId id="2147483825"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05390882"/>
      </p:ext>
    </p:extLst>
  </p:cSld>
  <p:clrMap bg1="lt1" tx1="dk1" bg2="lt2" tx2="dk2" accent1="accent1" accent2="accent2" accent3="accent3" accent4="accent4" accent5="accent5" accent6="accent6" hlink="hlink" folHlink="folHlink"/>
  <p:sldLayoutIdLst>
    <p:sldLayoutId id="2147483827" r:id="rId1"/>
    <p:sldLayoutId id="2147483828"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931798961"/>
      </p:ext>
    </p:extLst>
  </p:cSld>
  <p:clrMap bg1="lt1" tx1="dk1" bg2="lt2" tx2="dk2" accent1="accent1" accent2="accent2" accent3="accent3" accent4="accent4" accent5="accent5" accent6="accent6" hlink="hlink" folHlink="folHlink"/>
  <p:sldLayoutIdLst>
    <p:sldLayoutId id="2147483830" r:id="rId1"/>
    <p:sldLayoutId id="214748383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979046446"/>
      </p:ext>
    </p:extLst>
  </p:cSld>
  <p:clrMap bg1="lt1" tx1="dk1" bg2="lt2" tx2="dk2" accent1="accent1" accent2="accent2" accent3="accent3" accent4="accent4" accent5="accent5" accent6="accent6" hlink="hlink" folHlink="folHlink"/>
  <p:sldLayoutIdLst>
    <p:sldLayoutId id="214748383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62263053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74" r:id="rId3"/>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974798245"/>
      </p:ext>
    </p:extLst>
  </p:cSld>
  <p:clrMap bg1="lt1" tx1="dk1" bg2="lt2" tx2="dk2" accent1="accent1" accent2="accent2" accent3="accent3" accent4="accent4" accent5="accent5" accent6="accent6" hlink="hlink" folHlink="folHlink"/>
  <p:sldLayoutIdLst>
    <p:sldLayoutId id="2147483838"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2024/12/25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977571197"/>
      </p:ext>
    </p:extLst>
  </p:cSld>
  <p:clrMap bg1="lt1" tx1="dk1" bg2="lt2" tx2="dk2" accent1="accent1" accent2="accent2" accent3="accent3" accent4="accent4" accent5="accent5" accent6="accent6" hlink="hlink" folHlink="folHlink"/>
  <p:sldLayoutIdLst>
    <p:sldLayoutId id="2147483840" r:id="rId1"/>
    <p:sldLayoutId id="214748384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47.sv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49.sv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51.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a:extLst>
              <a:ext uri="{FF2B5EF4-FFF2-40B4-BE49-F238E27FC236}">
                <a16:creationId xmlns:a16="http://schemas.microsoft.com/office/drawing/2014/main" id="{7768DDC1-53B0-453E-A7C4-85DB30707782}"/>
              </a:ext>
            </a:extLst>
          </p:cNvPr>
          <p:cNvSpPr/>
          <p:nvPr/>
        </p:nvSpPr>
        <p:spPr>
          <a:xfrm>
            <a:off x="2442953" y="5796337"/>
            <a:ext cx="2077200" cy="55696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FFFFFF"/>
                </a:solidFill>
                <a:latin typeface="Arial"/>
                <a:ea typeface="微软雅黑"/>
              </a:rPr>
              <a:t>报告</a:t>
            </a:r>
            <a:r>
              <a:rPr kumimoji="0" lang="zh-CN" altLang="en-US" b="0" i="0" u="none" strike="noStrike" kern="1200" cap="none" spc="0" normalizeH="0" baseline="0" noProof="0" dirty="0">
                <a:ln>
                  <a:noFill/>
                </a:ln>
                <a:solidFill>
                  <a:srgbClr val="FFFFFF"/>
                </a:solidFill>
                <a:effectLst/>
                <a:uLnTx/>
                <a:uFillTx/>
                <a:latin typeface="Arial"/>
                <a:ea typeface="微软雅黑"/>
                <a:cs typeface="+mn-cs"/>
              </a:rPr>
              <a:t>人：廖东海</a:t>
            </a:r>
          </a:p>
        </p:txBody>
      </p:sp>
      <p:sp>
        <p:nvSpPr>
          <p:cNvPr id="49" name="矩形: 圆角 48">
            <a:extLst>
              <a:ext uri="{FF2B5EF4-FFF2-40B4-BE49-F238E27FC236}">
                <a16:creationId xmlns:a16="http://schemas.microsoft.com/office/drawing/2014/main" id="{6FA073E1-F7C8-46A1-A63E-92F344AB2CB4}"/>
              </a:ext>
            </a:extLst>
          </p:cNvPr>
          <p:cNvSpPr/>
          <p:nvPr/>
        </p:nvSpPr>
        <p:spPr>
          <a:xfrm>
            <a:off x="7161718" y="5796337"/>
            <a:ext cx="2012496" cy="556962"/>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FFFFFF"/>
                </a:solidFill>
                <a:latin typeface="Arial"/>
                <a:ea typeface="微软雅黑"/>
              </a:rPr>
              <a:t>时间</a:t>
            </a:r>
            <a:r>
              <a:rPr kumimoji="0" lang="zh-CN" altLang="en-US" b="0" i="0" u="none" strike="noStrike" kern="1200" cap="none" spc="0" normalizeH="0" baseline="0" noProof="0" dirty="0">
                <a:ln>
                  <a:noFill/>
                </a:ln>
                <a:solidFill>
                  <a:srgbClr val="FFFFFF"/>
                </a:solidFill>
                <a:effectLst/>
                <a:uLnTx/>
                <a:uFillTx/>
                <a:latin typeface="Arial"/>
                <a:ea typeface="微软雅黑"/>
                <a:cs typeface="+mn-cs"/>
              </a:rPr>
              <a:t>：</a:t>
            </a:r>
            <a:fld id="{7FD84DE4-6AE1-4B58-BBB6-36A20B8922DE}" type="datetime1">
              <a:rPr lang="zh-CN" altLang="en-US" smtClean="0">
                <a:solidFill>
                  <a:srgbClr val="FFFFFF"/>
                </a:solidFill>
                <a:latin typeface="Arial"/>
                <a:ea typeface="微软雅黑"/>
              </a:rPr>
              <a:t>2024/12/25</a:t>
            </a:fld>
            <a:endParaRPr kumimoji="0" lang="zh-CN" altLang="en-US" b="0"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50" name="任意多边形: 形状 49">
            <a:extLst>
              <a:ext uri="{FF2B5EF4-FFF2-40B4-BE49-F238E27FC236}">
                <a16:creationId xmlns:a16="http://schemas.microsoft.com/office/drawing/2014/main" id="{4BD5183D-F6D1-4DEC-8FB6-46F3C5C8E2AB}"/>
              </a:ext>
            </a:extLst>
          </p:cNvPr>
          <p:cNvSpPr/>
          <p:nvPr/>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8BBAF502-6CC5-4156-BC6E-0F22920FD1B4}"/>
              </a:ext>
            </a:extLst>
          </p:cNvPr>
          <p:cNvSpPr>
            <a:spLocks noGrp="1"/>
          </p:cNvSpPr>
          <p:nvPr>
            <p:ph type="body" sz="quarter" idx="4294967295"/>
          </p:nvPr>
        </p:nvSpPr>
        <p:spPr>
          <a:xfrm>
            <a:off x="1689100" y="4298950"/>
            <a:ext cx="8813800" cy="714375"/>
          </a:xfrm>
        </p:spPr>
        <p:txBody>
          <a:bodyPr/>
          <a:lstStyle/>
          <a:p>
            <a:pPr marL="0" indent="0" algn="ctr">
              <a:buNone/>
            </a:pPr>
            <a:r>
              <a:rPr lang="en-US" altLang="zh-CN" sz="4800" b="1" dirty="0"/>
              <a:t>ReL4:</a:t>
            </a:r>
            <a:r>
              <a:rPr lang="zh-CN" altLang="en-US" sz="4800" b="1" dirty="0"/>
              <a:t>高性能异步微内核</a:t>
            </a:r>
            <a:r>
              <a:rPr lang="zh-CN" altLang="en-US" sz="4800" b="1"/>
              <a:t>设计与实现</a:t>
            </a:r>
            <a:endParaRPr lang="zh-CN" altLang="en-US" sz="4800" b="1" dirty="0"/>
          </a:p>
        </p:txBody>
      </p:sp>
    </p:spTree>
    <p:extLst>
      <p:ext uri="{BB962C8B-B14F-4D97-AF65-F5344CB8AC3E}">
        <p14:creationId xmlns:p14="http://schemas.microsoft.com/office/powerpoint/2010/main" val="1056516713"/>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异步</a:t>
            </a:r>
            <a:r>
              <a:rPr lang="en-US" altLang="zh-CN" dirty="0"/>
              <a:t>IPC-</a:t>
            </a:r>
            <a:r>
              <a:rPr lang="zh-CN" altLang="en-US" dirty="0"/>
              <a:t>异步运行时</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ECD6FFE-CC2D-470D-84CD-7F0452DDBD91}"/>
              </a:ext>
            </a:extLst>
          </p:cNvPr>
          <p:cNvSpPr txBox="1"/>
          <p:nvPr/>
        </p:nvSpPr>
        <p:spPr>
          <a:xfrm>
            <a:off x="906347" y="1575838"/>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rPr>
              <a:t>异步运行时</a:t>
            </a:r>
            <a:endParaRPr lang="zh-CN" altLang="en-US" sz="4000" b="1" spc="300" dirty="0">
              <a:solidFill>
                <a:schemeClr val="accent1"/>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907621" y="239714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D05FFE2-DC75-D349-A535-866F5AEC47BE}"/>
              </a:ext>
            </a:extLst>
          </p:cNvPr>
          <p:cNvSpPr txBox="1"/>
          <p:nvPr/>
        </p:nvSpPr>
        <p:spPr>
          <a:xfrm>
            <a:off x="906346" y="2384214"/>
            <a:ext cx="7667637" cy="2761718"/>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提供协程管理的接口：主要分为</a:t>
            </a:r>
            <a:r>
              <a:rPr lang="en-US" altLang="zh-CN" sz="2000" spc="300" dirty="0">
                <a:solidFill>
                  <a:srgbClr val="000000">
                    <a:lumMod val="85000"/>
                    <a:lumOff val="15000"/>
                  </a:srgbClr>
                </a:solidFill>
                <a:latin typeface="微软雅黑"/>
                <a:ea typeface="微软雅黑"/>
              </a:rPr>
              <a:t>Worker</a:t>
            </a:r>
            <a:r>
              <a:rPr lang="zh-CN" altLang="en-US" sz="2000" spc="300" dirty="0">
                <a:solidFill>
                  <a:srgbClr val="000000">
                    <a:lumMod val="85000"/>
                    <a:lumOff val="15000"/>
                  </a:srgbClr>
                </a:solidFill>
                <a:latin typeface="微软雅黑"/>
                <a:ea typeface="微软雅黑"/>
              </a:rPr>
              <a:t>和</a:t>
            </a:r>
            <a:r>
              <a:rPr lang="en-US" altLang="zh-CN" sz="2000" spc="300" dirty="0">
                <a:solidFill>
                  <a:srgbClr val="000000">
                    <a:lumMod val="85000"/>
                    <a:lumOff val="15000"/>
                  </a:srgbClr>
                </a:solidFill>
                <a:latin typeface="微软雅黑"/>
                <a:ea typeface="微软雅黑"/>
              </a:rPr>
              <a:t>Dispatcher</a:t>
            </a:r>
            <a:r>
              <a:rPr lang="zh-CN" altLang="en-US" sz="2000" spc="300" dirty="0">
                <a:solidFill>
                  <a:srgbClr val="000000">
                    <a:lumMod val="85000"/>
                    <a:lumOff val="15000"/>
                  </a:srgbClr>
                </a:solidFill>
                <a:latin typeface="微软雅黑"/>
                <a:ea typeface="微软雅黑"/>
              </a:rPr>
              <a:t>两类协程。</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提供优先级调度器：为不同特征的系统任务提供一定的可定制性。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提供</a:t>
            </a:r>
            <a:r>
              <a:rPr lang="en-US" altLang="zh-CN" sz="2000" spc="300" dirty="0">
                <a:solidFill>
                  <a:srgbClr val="000000">
                    <a:lumMod val="85000"/>
                    <a:lumOff val="15000"/>
                  </a:srgbClr>
                </a:solidFill>
                <a:latin typeface="微软雅黑"/>
                <a:ea typeface="微软雅黑"/>
              </a:rPr>
              <a:t>U-notification</a:t>
            </a:r>
            <a:r>
              <a:rPr lang="zh-CN" altLang="en-US" sz="2000" spc="300" dirty="0">
                <a:solidFill>
                  <a:srgbClr val="000000">
                    <a:lumMod val="85000"/>
                    <a:lumOff val="15000"/>
                  </a:srgbClr>
                </a:solidFill>
                <a:latin typeface="微软雅黑"/>
                <a:ea typeface="微软雅黑"/>
              </a:rPr>
              <a:t>、异步系统调用、异步</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的管理接口：初始化运行环境，接管系统调用和</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调用，提升系统的易用性。</a:t>
            </a:r>
            <a:endParaRPr lang="en-US" altLang="zh-CN" sz="2000" spc="300" dirty="0">
              <a:solidFill>
                <a:srgbClr val="000000">
                  <a:lumMod val="85000"/>
                  <a:lumOff val="15000"/>
                </a:srgbClr>
              </a:solidFill>
              <a:latin typeface="微软雅黑"/>
              <a:ea typeface="微软雅黑"/>
            </a:endParaRPr>
          </a:p>
        </p:txBody>
      </p:sp>
    </p:spTree>
    <p:extLst>
      <p:ext uri="{BB962C8B-B14F-4D97-AF65-F5344CB8AC3E}">
        <p14:creationId xmlns:p14="http://schemas.microsoft.com/office/powerpoint/2010/main" val="62449460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异步系统</a:t>
            </a:r>
            <a:r>
              <a:rPr lang="en-US" altLang="zh-CN" dirty="0"/>
              <a:t>IPC-</a:t>
            </a:r>
            <a:r>
              <a:rPr lang="zh-CN" altLang="en-US" dirty="0"/>
              <a:t>共享内存</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ECD6FFE-CC2D-470D-84CD-7F0452DDBD91}"/>
              </a:ext>
            </a:extLst>
          </p:cNvPr>
          <p:cNvSpPr txBox="1"/>
          <p:nvPr/>
        </p:nvSpPr>
        <p:spPr>
          <a:xfrm>
            <a:off x="925485" y="1602342"/>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ea typeface="微软雅黑" panose="020B0503020204020204" pitchFamily="34" charset="-122"/>
              </a:rPr>
              <a:t>共享内存</a:t>
            </a: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907621" y="239714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D05FFE2-DC75-D349-A535-866F5AEC47BE}"/>
              </a:ext>
            </a:extLst>
          </p:cNvPr>
          <p:cNvSpPr txBox="1"/>
          <p:nvPr/>
        </p:nvSpPr>
        <p:spPr>
          <a:xfrm>
            <a:off x="906347" y="2384214"/>
            <a:ext cx="3708000" cy="2761718"/>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en-US" altLang="zh-CN" sz="2000" b="1" spc="300" dirty="0" err="1">
                <a:solidFill>
                  <a:srgbClr val="000000">
                    <a:lumMod val="85000"/>
                    <a:lumOff val="15000"/>
                  </a:srgbClr>
                </a:solidFill>
                <a:latin typeface="微软雅黑"/>
                <a:ea typeface="微软雅黑"/>
              </a:rPr>
              <a:t>IPCItem</a:t>
            </a:r>
            <a:r>
              <a:rPr lang="zh-CN" altLang="en-US" sz="2000" spc="300" dirty="0">
                <a:solidFill>
                  <a:srgbClr val="000000">
                    <a:lumMod val="85000"/>
                    <a:lumOff val="15000"/>
                  </a:srgbClr>
                </a:solidFill>
                <a:latin typeface="微软雅黑"/>
                <a:ea typeface="微软雅黑"/>
              </a:rPr>
              <a:t>：</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消息传递的基本单位。</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en-US" altLang="zh-CN" sz="2000" b="1" spc="300" dirty="0" err="1">
                <a:solidFill>
                  <a:srgbClr val="000000">
                    <a:lumMod val="85000"/>
                    <a:lumOff val="15000"/>
                  </a:srgbClr>
                </a:solidFill>
                <a:latin typeface="微软雅黑"/>
                <a:ea typeface="微软雅黑"/>
              </a:rPr>
              <a:t>co_status</a:t>
            </a:r>
            <a:r>
              <a:rPr lang="zh-CN" altLang="en-US" sz="2000" spc="300" dirty="0">
                <a:solidFill>
                  <a:srgbClr val="000000">
                    <a:lumMod val="85000"/>
                    <a:lumOff val="15000"/>
                  </a:srgbClr>
                </a:solidFill>
                <a:latin typeface="微软雅黑"/>
                <a:ea typeface="微软雅黑"/>
              </a:rPr>
              <a:t>：对端</a:t>
            </a:r>
            <a:r>
              <a:rPr lang="en-US" altLang="zh-CN" sz="2000" spc="300" dirty="0">
                <a:solidFill>
                  <a:srgbClr val="000000">
                    <a:lumMod val="85000"/>
                    <a:lumOff val="15000"/>
                  </a:srgbClr>
                </a:solidFill>
                <a:latin typeface="微软雅黑"/>
                <a:ea typeface="微软雅黑"/>
              </a:rPr>
              <a:t>Dispatcher</a:t>
            </a:r>
            <a:r>
              <a:rPr lang="zh-CN" altLang="en-US" sz="2000" spc="300" dirty="0">
                <a:solidFill>
                  <a:srgbClr val="000000">
                    <a:lumMod val="85000"/>
                    <a:lumOff val="15000"/>
                  </a:srgbClr>
                </a:solidFill>
                <a:latin typeface="微软雅黑"/>
                <a:ea typeface="微软雅黑"/>
              </a:rPr>
              <a:t>协程状态标志位。</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b="1" spc="300" dirty="0">
                <a:solidFill>
                  <a:srgbClr val="000000">
                    <a:lumMod val="85000"/>
                    <a:lumOff val="15000"/>
                  </a:srgbClr>
                </a:solidFill>
                <a:latin typeface="微软雅黑"/>
                <a:ea typeface="微软雅黑"/>
              </a:rPr>
              <a:t>环形缓冲队列</a:t>
            </a:r>
            <a:r>
              <a:rPr lang="zh-CN" altLang="en-US" sz="2000" spc="300" dirty="0">
                <a:solidFill>
                  <a:srgbClr val="000000">
                    <a:lumMod val="85000"/>
                    <a:lumOff val="15000"/>
                  </a:srgbClr>
                </a:solidFill>
                <a:latin typeface="微软雅黑"/>
                <a:ea typeface="微软雅黑"/>
              </a:rPr>
              <a:t>：无锁、</a:t>
            </a:r>
            <a:r>
              <a:rPr lang="en-US" altLang="zh-CN" sz="2000" spc="300" dirty="0">
                <a:solidFill>
                  <a:srgbClr val="000000">
                    <a:lumMod val="85000"/>
                    <a:lumOff val="15000"/>
                  </a:srgbClr>
                </a:solidFill>
                <a:latin typeface="微软雅黑"/>
                <a:ea typeface="微软雅黑"/>
              </a:rPr>
              <a:t>SPSC</a:t>
            </a:r>
          </a:p>
        </p:txBody>
      </p:sp>
      <p:pic>
        <p:nvPicPr>
          <p:cNvPr id="8" name="图片 7">
            <a:extLst>
              <a:ext uri="{FF2B5EF4-FFF2-40B4-BE49-F238E27FC236}">
                <a16:creationId xmlns:a16="http://schemas.microsoft.com/office/drawing/2014/main" id="{D009BD0C-D282-0B4D-9A28-B7FCB72BC6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8202" y="2387445"/>
            <a:ext cx="7568505" cy="2619932"/>
          </a:xfrm>
          <a:prstGeom prst="rect">
            <a:avLst/>
          </a:prstGeom>
          <a:noFill/>
          <a:ln>
            <a:noFill/>
          </a:ln>
        </p:spPr>
      </p:pic>
    </p:spTree>
    <p:extLst>
      <p:ext uri="{BB962C8B-B14F-4D97-AF65-F5344CB8AC3E}">
        <p14:creationId xmlns:p14="http://schemas.microsoft.com/office/powerpoint/2010/main" val="724993155"/>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异步系统调用</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A3E2B57-505C-4933-92E5-83EEFC56786A}"/>
              </a:ext>
            </a:extLst>
          </p:cNvPr>
          <p:cNvSpPr/>
          <p:nvPr/>
        </p:nvSpPr>
        <p:spPr>
          <a:xfrm>
            <a:off x="666750" y="1062559"/>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err="1"/>
              <a:t>async_framework.png</a:t>
            </a:r>
            <a:endParaRPr lang="zh-CN" altLang="en-US" dirty="0"/>
          </a:p>
        </p:txBody>
      </p:sp>
      <p:sp>
        <p:nvSpPr>
          <p:cNvPr id="12" name="文本框 11">
            <a:extLst>
              <a:ext uri="{FF2B5EF4-FFF2-40B4-BE49-F238E27FC236}">
                <a16:creationId xmlns:a16="http://schemas.microsoft.com/office/drawing/2014/main" id="{2ECD6FFE-CC2D-470D-84CD-7F0452DDBD91}"/>
              </a:ext>
            </a:extLst>
          </p:cNvPr>
          <p:cNvSpPr txBox="1"/>
          <p:nvPr/>
        </p:nvSpPr>
        <p:spPr>
          <a:xfrm>
            <a:off x="1139788" y="1866432"/>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rPr>
              <a:t>异步系统调用</a:t>
            </a:r>
            <a:endParaRPr lang="zh-CN" altLang="en-US" sz="4000" b="1" spc="300" dirty="0">
              <a:solidFill>
                <a:schemeClr val="accent1"/>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1121924" y="266123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4209F88-75C8-DF45-9C27-FC42ABCF207C}"/>
              </a:ext>
            </a:extLst>
          </p:cNvPr>
          <p:cNvSpPr txBox="1"/>
          <p:nvPr/>
        </p:nvSpPr>
        <p:spPr>
          <a:xfrm>
            <a:off x="978145" y="3150552"/>
            <a:ext cx="4710133" cy="1561389"/>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用户态无法通过</a:t>
            </a:r>
            <a:r>
              <a:rPr lang="en-US" altLang="zh-CN" sz="2000" spc="300" dirty="0">
                <a:solidFill>
                  <a:srgbClr val="000000">
                    <a:lumMod val="85000"/>
                    <a:lumOff val="15000"/>
                  </a:srgbClr>
                </a:solidFill>
                <a:latin typeface="微软雅黑"/>
                <a:ea typeface="微软雅黑"/>
              </a:rPr>
              <a:t>U-notification</a:t>
            </a:r>
            <a:r>
              <a:rPr lang="zh-CN" altLang="en-US" sz="2000" spc="300" dirty="0">
                <a:solidFill>
                  <a:srgbClr val="000000">
                    <a:lumMod val="85000"/>
                    <a:lumOff val="15000"/>
                  </a:srgbClr>
                </a:solidFill>
                <a:latin typeface="微软雅黑"/>
                <a:ea typeface="微软雅黑"/>
              </a:rPr>
              <a:t>通知内核态：通过新增系统调用。</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异步系统调用的处理如何与其他内核任务兼容？</a:t>
            </a:r>
          </a:p>
        </p:txBody>
      </p:sp>
      <p:pic>
        <p:nvPicPr>
          <p:cNvPr id="13" name="图片 12">
            <a:extLst>
              <a:ext uri="{FF2B5EF4-FFF2-40B4-BE49-F238E27FC236}">
                <a16:creationId xmlns:a16="http://schemas.microsoft.com/office/drawing/2014/main" id="{80DADCCD-67F9-3647-98D4-53E52D3C93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02712" y="1938619"/>
            <a:ext cx="5655261" cy="2916747"/>
          </a:xfrm>
          <a:prstGeom prst="rect">
            <a:avLst/>
          </a:prstGeom>
          <a:noFill/>
          <a:ln>
            <a:noFill/>
          </a:ln>
        </p:spPr>
      </p:pic>
    </p:spTree>
    <p:extLst>
      <p:ext uri="{BB962C8B-B14F-4D97-AF65-F5344CB8AC3E}">
        <p14:creationId xmlns:p14="http://schemas.microsoft.com/office/powerpoint/2010/main" val="1110810777"/>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异步系统调用</a:t>
            </a:r>
            <a:r>
              <a:rPr lang="en-US" altLang="zh-CN" dirty="0"/>
              <a:t>-</a:t>
            </a:r>
            <a:r>
              <a:rPr lang="zh-CN" altLang="en-US" dirty="0"/>
              <a:t>执行优先级</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A3E2B57-505C-4933-92E5-83EEFC56786A}"/>
              </a:ext>
            </a:extLst>
          </p:cNvPr>
          <p:cNvSpPr/>
          <p:nvPr/>
        </p:nvSpPr>
        <p:spPr>
          <a:xfrm>
            <a:off x="541539" y="923633"/>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err="1"/>
              <a:t>async_framework.png</a:t>
            </a:r>
            <a:endParaRPr lang="zh-CN" altLang="en-US" dirty="0"/>
          </a:p>
        </p:txBody>
      </p:sp>
      <p:sp>
        <p:nvSpPr>
          <p:cNvPr id="12" name="文本框 11">
            <a:extLst>
              <a:ext uri="{FF2B5EF4-FFF2-40B4-BE49-F238E27FC236}">
                <a16:creationId xmlns:a16="http://schemas.microsoft.com/office/drawing/2014/main" id="{2ECD6FFE-CC2D-470D-84CD-7F0452DDBD91}"/>
              </a:ext>
            </a:extLst>
          </p:cNvPr>
          <p:cNvSpPr txBox="1"/>
          <p:nvPr/>
        </p:nvSpPr>
        <p:spPr>
          <a:xfrm>
            <a:off x="1112350" y="1442420"/>
            <a:ext cx="3807349" cy="722185"/>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ea typeface="微软雅黑" panose="020B0503020204020204" pitchFamily="34" charset="-122"/>
              </a:rPr>
              <a:t>执行优先级</a:t>
            </a: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1023234" y="2375710"/>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4209F88-75C8-DF45-9C27-FC42ABCF207C}"/>
              </a:ext>
            </a:extLst>
          </p:cNvPr>
          <p:cNvSpPr txBox="1"/>
          <p:nvPr/>
        </p:nvSpPr>
        <p:spPr>
          <a:xfrm>
            <a:off x="791961" y="2797920"/>
            <a:ext cx="4530354" cy="2761718"/>
          </a:xfrm>
          <a:prstGeom prst="rect">
            <a:avLst/>
          </a:prstGeom>
          <a:noFill/>
        </p:spPr>
        <p:txBody>
          <a:bodyPr wrap="square" lIns="0" tIns="0" rIns="0" bIns="0" rtlCol="0">
            <a:spAutoFit/>
          </a:bodyPr>
          <a:lstStyle/>
          <a:p>
            <a:pPr marL="342900" indent="-342900" eaLnBrk="1" fontAlgn="auto" hangingPunct="1">
              <a:lnSpc>
                <a:spcPct val="130000"/>
              </a:lnSpc>
              <a:spcBef>
                <a:spcPts val="0"/>
              </a:spcBef>
              <a:spcAft>
                <a:spcPts val="0"/>
              </a:spcAft>
              <a:buFont typeface="Arial" panose="020B0604020202020204" pitchFamily="34" charset="0"/>
              <a:buChar char="•"/>
            </a:pPr>
            <a:r>
              <a:rPr lang="en-US" altLang="zh-CN" sz="2000" spc="300" dirty="0">
                <a:solidFill>
                  <a:srgbClr val="000000">
                    <a:lumMod val="85000"/>
                    <a:lumOff val="15000"/>
                  </a:srgbClr>
                </a:solidFill>
                <a:latin typeface="微软雅黑"/>
                <a:ea typeface="微软雅黑"/>
              </a:rPr>
              <a:t>idle-thread</a:t>
            </a:r>
            <a:r>
              <a:rPr lang="zh-CN" altLang="en-US" sz="2000" spc="300" dirty="0">
                <a:solidFill>
                  <a:srgbClr val="000000">
                    <a:lumMod val="85000"/>
                    <a:lumOff val="15000"/>
                  </a:srgbClr>
                </a:solidFill>
                <a:latin typeface="微软雅黑"/>
                <a:ea typeface="微软雅黑"/>
              </a:rPr>
              <a:t>：最低优先级（</a:t>
            </a:r>
            <a:r>
              <a:rPr lang="en-US" altLang="zh-CN" sz="2000" spc="300" dirty="0">
                <a:solidFill>
                  <a:srgbClr val="000000">
                    <a:lumMod val="85000"/>
                    <a:lumOff val="15000"/>
                  </a:srgbClr>
                </a:solidFill>
                <a:latin typeface="微软雅黑"/>
                <a:ea typeface="微软雅黑"/>
              </a:rPr>
              <a:t>256</a:t>
            </a:r>
            <a:r>
              <a:rPr lang="zh-CN" altLang="en-US" sz="2000" spc="300" dirty="0">
                <a:solidFill>
                  <a:srgbClr val="000000">
                    <a:lumMod val="85000"/>
                    <a:lumOff val="15000"/>
                  </a:srgbClr>
                </a:solidFill>
                <a:latin typeface="微软雅黑"/>
                <a:ea typeface="微软雅黑"/>
              </a:rPr>
              <a:t>，最低优先级）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内核态任务：中断、异常等（</a:t>
            </a:r>
            <a:r>
              <a:rPr lang="en-US" altLang="zh-CN" sz="2000" spc="300" dirty="0">
                <a:solidFill>
                  <a:srgbClr val="000000">
                    <a:lumMod val="85000"/>
                    <a:lumOff val="15000"/>
                  </a:srgbClr>
                </a:solidFill>
                <a:latin typeface="微软雅黑"/>
                <a:ea typeface="微软雅黑"/>
              </a:rPr>
              <a:t>0</a:t>
            </a:r>
            <a:r>
              <a:rPr lang="zh-CN" altLang="en-US" sz="2000" spc="300" dirty="0">
                <a:solidFill>
                  <a:srgbClr val="000000">
                    <a:lumMod val="85000"/>
                    <a:lumOff val="15000"/>
                  </a:srgbClr>
                </a:solidFill>
                <a:latin typeface="微软雅黑"/>
                <a:ea typeface="微软雅黑"/>
              </a:rPr>
              <a:t>，最高优先级）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用户态任务：执行优先级等于用户态任务的固有优先级。</a:t>
            </a:r>
            <a:endParaRPr lang="en-US" altLang="zh-CN" sz="2000" spc="300" dirty="0">
              <a:solidFill>
                <a:srgbClr val="000000">
                  <a:lumMod val="85000"/>
                  <a:lumOff val="15000"/>
                </a:srgbClr>
              </a:solidFill>
              <a:latin typeface="微软雅黑"/>
              <a:ea typeface="微软雅黑"/>
            </a:endParaRPr>
          </a:p>
          <a:p>
            <a:pPr marL="342900" indent="-342900" eaLnBrk="1" fontAlgn="auto" hangingPunct="1">
              <a:lnSpc>
                <a:spcPct val="130000"/>
              </a:lnSpc>
              <a:spcBef>
                <a:spcPts val="0"/>
              </a:spcBef>
              <a:spcAft>
                <a:spcPts val="0"/>
              </a:spcAft>
              <a:buFont typeface="Arial" panose="020B0604020202020204" pitchFamily="34" charset="0"/>
              <a:buChar char="•"/>
            </a:pPr>
            <a:endParaRPr lang="en-US" altLang="zh-CN" sz="2000" spc="300" dirty="0">
              <a:solidFill>
                <a:srgbClr val="000000">
                  <a:lumMod val="85000"/>
                  <a:lumOff val="15000"/>
                </a:srgbClr>
              </a:solidFill>
              <a:latin typeface="微软雅黑"/>
              <a:ea typeface="微软雅黑"/>
            </a:endParaRPr>
          </a:p>
        </p:txBody>
      </p:sp>
      <p:pic>
        <p:nvPicPr>
          <p:cNvPr id="4" name="图片 3">
            <a:extLst>
              <a:ext uri="{FF2B5EF4-FFF2-40B4-BE49-F238E27FC236}">
                <a16:creationId xmlns:a16="http://schemas.microsoft.com/office/drawing/2014/main" id="{77AA17CA-05BC-C549-9F8D-A7DBA46EB0D8}"/>
              </a:ext>
            </a:extLst>
          </p:cNvPr>
          <p:cNvPicPr>
            <a:picLocks noChangeAspect="1"/>
          </p:cNvPicPr>
          <p:nvPr/>
        </p:nvPicPr>
        <p:blipFill>
          <a:blip r:embed="rId3"/>
          <a:stretch>
            <a:fillRect/>
          </a:stretch>
        </p:blipFill>
        <p:spPr>
          <a:xfrm>
            <a:off x="5671487" y="2234522"/>
            <a:ext cx="5041900" cy="2755900"/>
          </a:xfrm>
          <a:prstGeom prst="rect">
            <a:avLst/>
          </a:prstGeom>
        </p:spPr>
      </p:pic>
    </p:spTree>
    <p:extLst>
      <p:ext uri="{BB962C8B-B14F-4D97-AF65-F5344CB8AC3E}">
        <p14:creationId xmlns:p14="http://schemas.microsoft.com/office/powerpoint/2010/main" val="426545233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a:t>
            </a:r>
            <a:r>
              <a:rPr lang="zh-CN" altLang="en-US" dirty="0"/>
              <a:t>实验环境</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8DE143BA-A620-4C40-A3F3-392D49C20176}"/>
              </a:ext>
            </a:extLst>
          </p:cNvPr>
          <p:cNvPicPr>
            <a:picLocks noChangeAspect="1"/>
          </p:cNvPicPr>
          <p:nvPr/>
        </p:nvPicPr>
        <p:blipFill>
          <a:blip r:embed="rId3"/>
          <a:stretch>
            <a:fillRect/>
          </a:stretch>
        </p:blipFill>
        <p:spPr>
          <a:xfrm>
            <a:off x="2597562" y="1777305"/>
            <a:ext cx="6451435" cy="3468659"/>
          </a:xfrm>
          <a:prstGeom prst="rect">
            <a:avLst/>
          </a:prstGeom>
        </p:spPr>
      </p:pic>
    </p:spTree>
    <p:extLst>
      <p:ext uri="{BB962C8B-B14F-4D97-AF65-F5344CB8AC3E}">
        <p14:creationId xmlns:p14="http://schemas.microsoft.com/office/powerpoint/2010/main" val="3727779358"/>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a:t>
            </a:r>
            <a:r>
              <a:rPr lang="zh-CN" altLang="en-US" dirty="0"/>
              <a:t>内存分配服务器</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形 17">
            <a:extLst>
              <a:ext uri="{FF2B5EF4-FFF2-40B4-BE49-F238E27FC236}">
                <a16:creationId xmlns:a16="http://schemas.microsoft.com/office/drawing/2014/main" id="{97D42DD0-37FB-5C4D-8C37-F7ABCF510C7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0954" y="1333898"/>
            <a:ext cx="6758679" cy="4223635"/>
          </a:xfrm>
          <a:prstGeom prst="rect">
            <a:avLst/>
          </a:prstGeom>
        </p:spPr>
      </p:pic>
      <p:sp>
        <p:nvSpPr>
          <p:cNvPr id="6" name="文本框 5">
            <a:extLst>
              <a:ext uri="{FF2B5EF4-FFF2-40B4-BE49-F238E27FC236}">
                <a16:creationId xmlns:a16="http://schemas.microsoft.com/office/drawing/2014/main" id="{4EC34744-F438-CE43-9294-DD032C3EAF49}"/>
              </a:ext>
            </a:extLst>
          </p:cNvPr>
          <p:cNvSpPr txBox="1"/>
          <p:nvPr/>
        </p:nvSpPr>
        <p:spPr>
          <a:xfrm>
            <a:off x="541540" y="1830783"/>
            <a:ext cx="3989414" cy="3693319"/>
          </a:xfrm>
          <a:prstGeom prst="rect">
            <a:avLst/>
          </a:prstGeom>
          <a:noFill/>
        </p:spPr>
        <p:txBody>
          <a:bodyPr wrap="square" rtlCol="0">
            <a:spAutoFit/>
          </a:bodyPr>
          <a:lstStyle/>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并发度小于</a:t>
            </a:r>
            <a:r>
              <a:rPr lang="en-US" altLang="zh-CN" sz="1800" kern="100" spc="10" dirty="0">
                <a:effectLst/>
                <a:latin typeface="Times New Roman" panose="02020603050405020304" pitchFamily="18" charset="0"/>
                <a:ea typeface="方正书宋简体"/>
              </a:rPr>
              <a:t>32</a:t>
            </a:r>
            <a:r>
              <a:rPr lang="zh-CN" altLang="zh-CN" sz="1800" kern="100" spc="10" dirty="0">
                <a:effectLst/>
                <a:latin typeface="Times New Roman" panose="02020603050405020304" pitchFamily="18" charset="0"/>
                <a:ea typeface="方正书宋简体"/>
                <a:cs typeface="Times New Roman" panose="02020603050405020304" pitchFamily="18" charset="0"/>
              </a:rPr>
              <a:t>时，同步系统调用的性能仍然高于异步系统调用</a:t>
            </a:r>
            <a:r>
              <a:rPr lang="zh-CN" altLang="zh-CN" dirty="0">
                <a:effectLst/>
              </a:rPr>
              <a:t> </a:t>
            </a:r>
            <a:r>
              <a:rPr lang="zh-CN" altLang="en-US" dirty="0">
                <a:effectLst/>
              </a:rPr>
              <a:t>。</a:t>
            </a:r>
            <a:endParaRPr lang="en-US" altLang="zh-CN" dirty="0">
              <a:effectLst/>
            </a:endParaRPr>
          </a:p>
          <a:p>
            <a:pPr marL="285750" indent="-285750">
              <a:buFont typeface="Arial" panose="020B0604020202020204" pitchFamily="34" charset="0"/>
              <a:buChar char="•"/>
            </a:pPr>
            <a:endParaRPr lang="en-US" altLang="zh-CN" dirty="0">
              <a:effectLst/>
            </a:endParaRPr>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并发度高于</a:t>
            </a:r>
            <a:r>
              <a:rPr lang="en-US" altLang="zh-CN" sz="1800" kern="100" spc="10" dirty="0">
                <a:effectLst/>
                <a:latin typeface="Times New Roman" panose="02020603050405020304" pitchFamily="18" charset="0"/>
                <a:ea typeface="方正书宋简体"/>
              </a:rPr>
              <a:t>32</a:t>
            </a:r>
            <a:r>
              <a:rPr lang="zh-CN" altLang="zh-CN" sz="1800" kern="100" spc="10" dirty="0">
                <a:effectLst/>
                <a:latin typeface="Times New Roman" panose="02020603050405020304" pitchFamily="18" charset="0"/>
                <a:ea typeface="方正书宋简体"/>
                <a:cs typeface="Times New Roman" panose="02020603050405020304" pitchFamily="18" charset="0"/>
              </a:rPr>
              <a:t>后</a:t>
            </a:r>
            <a:r>
              <a:rPr lang="zh-CN" altLang="zh-CN" dirty="0">
                <a:effectLst/>
              </a:rPr>
              <a:t> </a:t>
            </a:r>
            <a:r>
              <a:rPr lang="zh-CN" altLang="en-US" dirty="0"/>
              <a:t>，</a:t>
            </a:r>
            <a:r>
              <a:rPr lang="zh-CN" altLang="zh-CN" sz="1800" kern="100" spc="10" dirty="0">
                <a:effectLst/>
                <a:latin typeface="Times New Roman" panose="02020603050405020304" pitchFamily="18" charset="0"/>
                <a:ea typeface="方正书宋简体"/>
                <a:cs typeface="Times New Roman" panose="02020603050405020304" pitchFamily="18" charset="0"/>
              </a:rPr>
              <a:t>特权级的切换开销急剧下降</a:t>
            </a:r>
            <a:r>
              <a:rPr lang="zh-CN" altLang="zh-CN" dirty="0">
                <a:effectLst/>
              </a:rPr>
              <a:t> </a:t>
            </a:r>
            <a:r>
              <a:rPr lang="zh-CN" altLang="en-US" dirty="0"/>
              <a:t>，异步</a:t>
            </a:r>
            <a:r>
              <a:rPr lang="en-US" altLang="zh-CN" dirty="0"/>
              <a:t>IPC</a:t>
            </a:r>
            <a:r>
              <a:rPr lang="zh-CN" altLang="en-US" dirty="0"/>
              <a:t>开销降低，超过同步</a:t>
            </a:r>
            <a:r>
              <a:rPr lang="en-US" altLang="zh-CN" dirty="0"/>
              <a:t>IPC</a:t>
            </a:r>
            <a:r>
              <a:rPr lang="zh-CN" altLang="en-US" dirty="0"/>
              <a:t>。</a:t>
            </a: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当内核与客户端不在同一个</a:t>
            </a:r>
            <a:r>
              <a:rPr lang="en-US" altLang="zh-CN" sz="1800" kern="100" spc="10" dirty="0">
                <a:effectLst/>
                <a:latin typeface="Times New Roman" panose="02020603050405020304" pitchFamily="18" charset="0"/>
                <a:ea typeface="方正书宋简体"/>
              </a:rPr>
              <a:t>CPU</a:t>
            </a:r>
            <a:r>
              <a:rPr lang="zh-CN" altLang="zh-CN" sz="1800" kern="100" spc="10" dirty="0">
                <a:effectLst/>
                <a:latin typeface="Times New Roman" panose="02020603050405020304" pitchFamily="18" charset="0"/>
                <a:ea typeface="方正书宋简体"/>
                <a:cs typeface="Times New Roman" panose="02020603050405020304" pitchFamily="18" charset="0"/>
              </a:rPr>
              <a:t>核心上时，系统调用请求与处理将并行处理，因此性能会优于单核</a:t>
            </a:r>
            <a:r>
              <a:rPr lang="zh-CN" altLang="zh-CN" dirty="0">
                <a:effectLst/>
              </a:rPr>
              <a:t> </a:t>
            </a:r>
            <a:r>
              <a:rPr lang="zh-CN" altLang="en-US" dirty="0">
                <a:effectLst/>
              </a:rPr>
              <a:t>。</a:t>
            </a:r>
            <a:r>
              <a:rPr lang="zh-CN" altLang="zh-CN" sz="1800" kern="100" spc="10" dirty="0">
                <a:effectLst/>
                <a:latin typeface="Times New Roman" panose="02020603050405020304" pitchFamily="18" charset="0"/>
                <a:ea typeface="方正书宋简体"/>
                <a:cs typeface="Times New Roman" panose="02020603050405020304" pitchFamily="18" charset="0"/>
              </a:rPr>
              <a:t>但由于此时内核独占一个</a:t>
            </a:r>
            <a:r>
              <a:rPr lang="en-US" altLang="zh-CN" sz="1800" kern="100" spc="10" dirty="0">
                <a:effectLst/>
                <a:latin typeface="Times New Roman" panose="02020603050405020304" pitchFamily="18" charset="0"/>
                <a:ea typeface="方正书宋简体"/>
              </a:rPr>
              <a:t>CPU</a:t>
            </a:r>
            <a:r>
              <a:rPr lang="zh-CN" altLang="zh-CN" sz="1800" kern="100" spc="10" dirty="0">
                <a:effectLst/>
                <a:latin typeface="Times New Roman" panose="02020603050405020304" pitchFamily="18" charset="0"/>
                <a:ea typeface="方正书宋简体"/>
                <a:cs typeface="Times New Roman" panose="02020603050405020304" pitchFamily="18" charset="0"/>
              </a:rPr>
              <a:t>核心，内核负载较小，客户端陷入内核的频率会略高于单核。</a:t>
            </a:r>
            <a:endParaRPr lang="zh-CN" altLang="zh-CN" sz="1800" kern="100" spc="10" dirty="0">
              <a:effectLst/>
              <a:latin typeface="Times New Roman" panose="02020603050405020304" pitchFamily="18" charset="0"/>
              <a:ea typeface="方正书宋简体"/>
            </a:endParaRPr>
          </a:p>
        </p:txBody>
      </p:sp>
    </p:spTree>
    <p:extLst>
      <p:ext uri="{BB962C8B-B14F-4D97-AF65-F5344CB8AC3E}">
        <p14:creationId xmlns:p14="http://schemas.microsoft.com/office/powerpoint/2010/main" val="2995601299"/>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a:t>
            </a:r>
            <a:r>
              <a:rPr lang="zh-CN" altLang="en-US" dirty="0"/>
              <a:t>同步</a:t>
            </a:r>
            <a:r>
              <a:rPr lang="en-US" altLang="zh-CN" dirty="0"/>
              <a:t>IPC</a:t>
            </a:r>
            <a:r>
              <a:rPr lang="zh-CN" altLang="en-US" dirty="0"/>
              <a:t> </a:t>
            </a:r>
            <a:r>
              <a:rPr lang="en-US" altLang="zh-CN" dirty="0"/>
              <a:t>vs. </a:t>
            </a:r>
            <a:r>
              <a:rPr lang="zh-CN" altLang="en-US" dirty="0"/>
              <a:t>异步</a:t>
            </a:r>
            <a:r>
              <a:rPr lang="en-US" altLang="zh-CN" dirty="0"/>
              <a:t>IPC</a:t>
            </a:r>
            <a:endParaRPr lang="zh-CN" altLang="en-US" dirty="0"/>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形 4">
            <a:extLst>
              <a:ext uri="{FF2B5EF4-FFF2-40B4-BE49-F238E27FC236}">
                <a16:creationId xmlns:a16="http://schemas.microsoft.com/office/drawing/2014/main" id="{178E07F8-1AD8-4C4D-8076-5A4597F92A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1194101"/>
            <a:ext cx="11608858" cy="4145934"/>
          </a:xfrm>
          <a:prstGeom prst="rect">
            <a:avLst/>
          </a:prstGeom>
        </p:spPr>
      </p:pic>
    </p:spTree>
    <p:extLst>
      <p:ext uri="{BB962C8B-B14F-4D97-AF65-F5344CB8AC3E}">
        <p14:creationId xmlns:p14="http://schemas.microsoft.com/office/powerpoint/2010/main" val="853640234"/>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评估</a:t>
            </a:r>
            <a:r>
              <a:rPr lang="en-US" altLang="zh-CN" dirty="0"/>
              <a:t>-TCP</a:t>
            </a:r>
            <a:r>
              <a:rPr lang="zh-CN" altLang="en-US" dirty="0"/>
              <a:t>服务器</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形 5">
            <a:extLst>
              <a:ext uri="{FF2B5EF4-FFF2-40B4-BE49-F238E27FC236}">
                <a16:creationId xmlns:a16="http://schemas.microsoft.com/office/drawing/2014/main" id="{0E355736-E907-2343-9015-409692BC66E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75284" y="1748095"/>
            <a:ext cx="7103390" cy="3552450"/>
          </a:xfrm>
          <a:prstGeom prst="rect">
            <a:avLst/>
          </a:prstGeom>
        </p:spPr>
      </p:pic>
      <p:sp>
        <p:nvSpPr>
          <p:cNvPr id="8" name="文本框 7">
            <a:extLst>
              <a:ext uri="{FF2B5EF4-FFF2-40B4-BE49-F238E27FC236}">
                <a16:creationId xmlns:a16="http://schemas.microsoft.com/office/drawing/2014/main" id="{5C306259-0481-B943-89C9-EC6FD890D6D3}"/>
              </a:ext>
            </a:extLst>
          </p:cNvPr>
          <p:cNvSpPr txBox="1"/>
          <p:nvPr/>
        </p:nvSpPr>
        <p:spPr>
          <a:xfrm>
            <a:off x="541540" y="1830783"/>
            <a:ext cx="3876081" cy="397031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当连接数较少时，</a:t>
            </a:r>
            <a:r>
              <a:rPr lang="zh-CN" altLang="zh-CN" sz="1800" kern="100" spc="10" dirty="0">
                <a:effectLst/>
                <a:latin typeface="Times New Roman" panose="02020603050405020304" pitchFamily="18" charset="0"/>
                <a:ea typeface="方正书宋简体"/>
                <a:cs typeface="Times New Roman" panose="02020603050405020304" pitchFamily="18" charset="0"/>
              </a:rPr>
              <a:t>异步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实现的</a:t>
            </a:r>
            <a:r>
              <a:rPr lang="en-US" altLang="zh-CN" sz="1800" kern="100" spc="10" dirty="0">
                <a:effectLst/>
                <a:latin typeface="Times New Roman" panose="02020603050405020304" pitchFamily="18" charset="0"/>
                <a:ea typeface="方正书宋简体"/>
              </a:rPr>
              <a:t>TCP Server</a:t>
            </a:r>
            <a:r>
              <a:rPr lang="zh-CN" altLang="zh-CN" sz="1800" kern="100" spc="10" dirty="0">
                <a:effectLst/>
                <a:latin typeface="Times New Roman" panose="02020603050405020304" pitchFamily="18" charset="0"/>
                <a:ea typeface="方正书宋简体"/>
                <a:cs typeface="Times New Roman" panose="02020603050405020304" pitchFamily="18" charset="0"/>
              </a:rPr>
              <a:t>无论是在吞吐率还是平均时延上都要优于同步</a:t>
            </a:r>
            <a:r>
              <a:rPr lang="en-US" altLang="zh-CN" sz="1800" kern="100" spc="10" dirty="0">
                <a:effectLst/>
                <a:latin typeface="Times New Roman" panose="02020603050405020304" pitchFamily="18" charset="0"/>
                <a:ea typeface="方正书宋简体"/>
              </a:rPr>
              <a:t>IPC</a:t>
            </a:r>
            <a:r>
              <a:rPr lang="zh-CN" altLang="zh-CN" dirty="0">
                <a:effectLst/>
              </a:rPr>
              <a:t> </a:t>
            </a:r>
            <a:r>
              <a:rPr lang="zh-CN" altLang="en-US" dirty="0">
                <a:effectLst/>
              </a:rPr>
              <a:t>。</a:t>
            </a:r>
            <a:endParaRPr lang="en-US" altLang="zh-CN" dirty="0">
              <a:effectLst/>
            </a:endParaRPr>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随着并发度的增加，由于同步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实现的</a:t>
            </a:r>
            <a:r>
              <a:rPr lang="en-US" altLang="zh-CN" sz="1800" kern="100" spc="10" dirty="0">
                <a:effectLst/>
                <a:latin typeface="Times New Roman" panose="02020603050405020304" pitchFamily="18" charset="0"/>
                <a:ea typeface="方正书宋简体"/>
              </a:rPr>
              <a:t>TCP Server</a:t>
            </a:r>
            <a:r>
              <a:rPr lang="zh-CN" altLang="zh-CN" sz="1800" kern="100" spc="10" dirty="0">
                <a:effectLst/>
                <a:latin typeface="Times New Roman" panose="02020603050405020304" pitchFamily="18" charset="0"/>
                <a:ea typeface="方正书宋简体"/>
                <a:cs typeface="Times New Roman" panose="02020603050405020304" pitchFamily="18" charset="0"/>
              </a:rPr>
              <a:t>需要多线程来保证多连接，因此线程切换的开销急剧加大，导致同步和异步的差距进一步增加</a:t>
            </a:r>
            <a:r>
              <a:rPr lang="zh-CN" altLang="en-US" sz="1800" kern="100" spc="10" dirty="0">
                <a:effectLst/>
                <a:latin typeface="Times New Roman" panose="02020603050405020304" pitchFamily="18" charset="0"/>
                <a:ea typeface="方正书宋简体"/>
                <a:cs typeface="Times New Roman" panose="02020603050405020304" pitchFamily="18" charset="0"/>
              </a:rPr>
              <a:t>。</a:t>
            </a:r>
            <a:endParaRPr lang="en-US" altLang="zh-CN" dirty="0"/>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异步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实现的</a:t>
            </a:r>
            <a:r>
              <a:rPr lang="en-US" altLang="zh-CN" sz="1800" kern="100" spc="10" dirty="0">
                <a:effectLst/>
                <a:latin typeface="Times New Roman" panose="02020603050405020304" pitchFamily="18" charset="0"/>
                <a:ea typeface="方正书宋简体"/>
              </a:rPr>
              <a:t>TCP Server</a:t>
            </a:r>
            <a:r>
              <a:rPr lang="zh-CN" altLang="zh-CN" sz="1800" kern="100" spc="10" dirty="0">
                <a:effectLst/>
                <a:latin typeface="Times New Roman" panose="02020603050405020304" pitchFamily="18" charset="0"/>
                <a:ea typeface="方正书宋简体"/>
                <a:cs typeface="Times New Roman" panose="02020603050405020304" pitchFamily="18" charset="0"/>
              </a:rPr>
              <a:t>随着</a:t>
            </a:r>
            <a:r>
              <a:rPr lang="en-US" altLang="zh-CN" sz="1800" kern="100" spc="10" dirty="0">
                <a:effectLst/>
                <a:latin typeface="Times New Roman" panose="02020603050405020304" pitchFamily="18" charset="0"/>
                <a:ea typeface="方正书宋简体"/>
              </a:rPr>
              <a:t>CPU</a:t>
            </a:r>
            <a:r>
              <a:rPr lang="zh-CN" altLang="zh-CN" sz="1800" kern="100" spc="10" dirty="0">
                <a:effectLst/>
                <a:latin typeface="Times New Roman" panose="02020603050405020304" pitchFamily="18" charset="0"/>
                <a:ea typeface="方正书宋简体"/>
                <a:cs typeface="Times New Roman" panose="02020603050405020304" pitchFamily="18" charset="0"/>
              </a:rPr>
              <a:t>资源增加，吞吐量提升，时延降低</a:t>
            </a:r>
            <a:r>
              <a:rPr lang="zh-CN" altLang="en-US" sz="1800" kern="100" spc="10" dirty="0">
                <a:effectLst/>
                <a:latin typeface="Times New Roman" panose="02020603050405020304" pitchFamily="18" charset="0"/>
                <a:ea typeface="方正书宋简体"/>
                <a:cs typeface="Times New Roman" panose="02020603050405020304" pitchFamily="18" charset="0"/>
              </a:rPr>
              <a:t>。</a:t>
            </a:r>
            <a:endParaRPr lang="en-US" altLang="zh-CN" kern="100" spc="10" dirty="0">
              <a:latin typeface="Times New Roman" panose="02020603050405020304" pitchFamily="18" charset="0"/>
              <a:ea typeface="方正书宋简体"/>
              <a:cs typeface="Times New Roman" panose="02020603050405020304" pitchFamily="18" charset="0"/>
            </a:endParaRPr>
          </a:p>
          <a:p>
            <a:pPr marL="285750" indent="-285750">
              <a:buFont typeface="Arial" panose="020B0604020202020204" pitchFamily="34" charset="0"/>
              <a:buChar char="•"/>
            </a:pPr>
            <a:r>
              <a:rPr lang="zh-CN" altLang="zh-CN" sz="1800" kern="100" spc="10" dirty="0">
                <a:effectLst/>
                <a:latin typeface="Times New Roman" panose="02020603050405020304" pitchFamily="18" charset="0"/>
                <a:ea typeface="方正书宋简体"/>
                <a:cs typeface="Times New Roman" panose="02020603050405020304" pitchFamily="18" charset="0"/>
              </a:rPr>
              <a:t>同步</a:t>
            </a:r>
            <a:r>
              <a:rPr lang="en-US" altLang="zh-CN" sz="1800" kern="100" spc="10" dirty="0">
                <a:effectLst/>
                <a:latin typeface="Times New Roman" panose="02020603050405020304" pitchFamily="18" charset="0"/>
                <a:ea typeface="方正书宋简体"/>
              </a:rPr>
              <a:t>IPC</a:t>
            </a:r>
            <a:r>
              <a:rPr lang="zh-CN" altLang="zh-CN" sz="1800" kern="100" spc="10" dirty="0">
                <a:effectLst/>
                <a:latin typeface="Times New Roman" panose="02020603050405020304" pitchFamily="18" charset="0"/>
                <a:ea typeface="方正书宋简体"/>
                <a:cs typeface="Times New Roman" panose="02020603050405020304" pitchFamily="18" charset="0"/>
              </a:rPr>
              <a:t>在多核下采用的</a:t>
            </a:r>
            <a:r>
              <a:rPr lang="en-US" altLang="zh-CN" sz="1800" kern="100" spc="10" dirty="0">
                <a:effectLst/>
                <a:latin typeface="Times New Roman" panose="02020603050405020304" pitchFamily="18" charset="0"/>
                <a:ea typeface="方正书宋简体"/>
              </a:rPr>
              <a:t>IPI</a:t>
            </a:r>
            <a:r>
              <a:rPr lang="zh-CN" altLang="zh-CN" sz="1800" kern="100" spc="10" dirty="0">
                <a:effectLst/>
                <a:latin typeface="Times New Roman" panose="02020603050405020304" pitchFamily="18" charset="0"/>
                <a:ea typeface="方正书宋简体"/>
                <a:cs typeface="Times New Roman" panose="02020603050405020304" pitchFamily="18" charset="0"/>
              </a:rPr>
              <a:t>的形式在内核进行转发，因此多核</a:t>
            </a:r>
            <a:r>
              <a:rPr lang="zh-CN" altLang="en-US" sz="1800" kern="100" spc="10" dirty="0">
                <a:effectLst/>
                <a:latin typeface="Times New Roman" panose="02020603050405020304" pitchFamily="18" charset="0"/>
                <a:ea typeface="方正书宋简体"/>
                <a:cs typeface="Times New Roman" panose="02020603050405020304" pitchFamily="18" charset="0"/>
              </a:rPr>
              <a:t>最终</a:t>
            </a:r>
            <a:r>
              <a:rPr lang="zh-CN" altLang="zh-CN" sz="1800" kern="100" spc="10" dirty="0">
                <a:effectLst/>
                <a:latin typeface="Times New Roman" panose="02020603050405020304" pitchFamily="18" charset="0"/>
                <a:ea typeface="方正书宋简体"/>
                <a:cs typeface="Times New Roman" panose="02020603050405020304" pitchFamily="18" charset="0"/>
              </a:rPr>
              <a:t>的性能变现会略低于单核</a:t>
            </a:r>
            <a:r>
              <a:rPr lang="zh-CN" altLang="zh-CN" dirty="0">
                <a:effectLst/>
              </a:rPr>
              <a:t> </a:t>
            </a:r>
            <a:r>
              <a:rPr lang="zh-CN" altLang="en-US" dirty="0">
                <a:effectLst/>
              </a:rPr>
              <a:t>。</a:t>
            </a:r>
            <a:endParaRPr lang="zh-CN" altLang="zh-CN" sz="1800" kern="100" spc="10" dirty="0">
              <a:effectLst/>
              <a:latin typeface="Times New Roman" panose="02020603050405020304" pitchFamily="18" charset="0"/>
              <a:ea typeface="方正书宋简体"/>
            </a:endParaRPr>
          </a:p>
        </p:txBody>
      </p:sp>
    </p:spTree>
    <p:extLst>
      <p:ext uri="{BB962C8B-B14F-4D97-AF65-F5344CB8AC3E}">
        <p14:creationId xmlns:p14="http://schemas.microsoft.com/office/powerpoint/2010/main" val="2204240532"/>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A2BA8EB-F138-4DB9-87B6-536B50F486F7}"/>
              </a:ext>
            </a:extLst>
          </p:cNvPr>
          <p:cNvSpPr/>
          <p:nvPr/>
        </p:nvSpPr>
        <p:spPr>
          <a:xfrm>
            <a:off x="1206302" y="1232515"/>
            <a:ext cx="10221361" cy="480436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67">
            <a:extLst>
              <a:ext uri="{FF2B5EF4-FFF2-40B4-BE49-F238E27FC236}">
                <a16:creationId xmlns:a16="http://schemas.microsoft.com/office/drawing/2014/main" id="{79FE530C-B12B-4BF1-9DDF-12D6EEFADDAF}"/>
              </a:ext>
            </a:extLst>
          </p:cNvPr>
          <p:cNvSpPr txBox="1">
            <a:spLocks/>
          </p:cNvSpPr>
          <p:nvPr/>
        </p:nvSpPr>
        <p:spPr>
          <a:xfrm>
            <a:off x="798789" y="1125538"/>
            <a:ext cx="10532646" cy="4826556"/>
          </a:xfrm>
          <a:prstGeom prst="rect">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l" rtl="0" eaLnBrk="0" fontAlgn="base" hangingPunct="0">
              <a:lnSpc>
                <a:spcPct val="125000"/>
              </a:lnSpc>
              <a:spcBef>
                <a:spcPts val="0"/>
              </a:spcBef>
              <a:spcAft>
                <a:spcPct val="0"/>
              </a:spcAft>
              <a:buFont typeface="Arial" panose="020B0604020202020204" pitchFamily="34" charset="0"/>
              <a:buNone/>
              <a:defRPr sz="2400" kern="1200">
                <a:solidFill>
                  <a:schemeClr val="tx1"/>
                </a:solidFill>
                <a:latin typeface="+mn-ea"/>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0" name="标题 9"/>
          <p:cNvSpPr>
            <a:spLocks noGrp="1"/>
          </p:cNvSpPr>
          <p:nvPr>
            <p:ph type="title"/>
          </p:nvPr>
        </p:nvSpPr>
        <p:spPr/>
        <p:txBody>
          <a:bodyPr/>
          <a:lstStyle/>
          <a:p>
            <a:r>
              <a:rPr lang="zh-CN" altLang="en-US" dirty="0"/>
              <a:t>参考文献</a:t>
            </a:r>
            <a:r>
              <a:rPr lang="en-US" altLang="zh-CN" dirty="0"/>
              <a:t>-1</a:t>
            </a:r>
            <a:endParaRPr lang="zh-CN" altLang="en-US" dirty="0"/>
          </a:p>
        </p:txBody>
      </p:sp>
      <p:graphicFrame>
        <p:nvGraphicFramePr>
          <p:cNvPr id="30" name="表格 29">
            <a:extLst>
              <a:ext uri="{FF2B5EF4-FFF2-40B4-BE49-F238E27FC236}">
                <a16:creationId xmlns:a16="http://schemas.microsoft.com/office/drawing/2014/main" id="{8660B07F-8AD5-47F2-A134-9F156FE2EA13}"/>
              </a:ext>
            </a:extLst>
          </p:cNvPr>
          <p:cNvGraphicFramePr>
            <a:graphicFrameLocks noGrp="1"/>
          </p:cNvGraphicFramePr>
          <p:nvPr>
            <p:extLst>
              <p:ext uri="{D42A27DB-BD31-4B8C-83A1-F6EECF244321}">
                <p14:modId xmlns:p14="http://schemas.microsoft.com/office/powerpoint/2010/main" val="698136147"/>
              </p:ext>
            </p:extLst>
          </p:nvPr>
        </p:nvGraphicFramePr>
        <p:xfrm>
          <a:off x="798789" y="1125538"/>
          <a:ext cx="10532646" cy="4389120"/>
        </p:xfrm>
        <a:graphic>
          <a:graphicData uri="http://schemas.openxmlformats.org/drawingml/2006/table">
            <a:tbl>
              <a:tblPr/>
              <a:tblGrid>
                <a:gridCol w="10532646">
                  <a:extLst>
                    <a:ext uri="{9D8B030D-6E8A-4147-A177-3AD203B41FA5}">
                      <a16:colId xmlns:a16="http://schemas.microsoft.com/office/drawing/2014/main" val="3275846858"/>
                    </a:ext>
                  </a:extLst>
                </a:gridCol>
              </a:tblGrid>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r>
                        <a:rPr lang="en-US" altLang="zh-CN" dirty="0"/>
                        <a:t>[1] Liedtke J. Improving IPC by kernel design[C]//Proceedings of the fourteenth ACM symposium on Operating systems principles. 1993: 175-188.</a:t>
                      </a:r>
                      <a:endParaRPr lang="zh-CN" altLang="en-US" dirty="0"/>
                    </a:p>
                  </a:txBody>
                  <a:tcPr anchor="ctr">
                    <a:lnL w="12700" cmpd="sng">
                      <a:solidFill>
                        <a:srgbClr val="FFFFFF"/>
                      </a:solidFill>
                    </a:lnL>
                    <a:lnR w="12700" cmpd="sng">
                      <a:solidFill>
                        <a:srgbClr val="FFFFFF"/>
                      </a:solidFill>
                    </a:lnR>
                    <a:lnT w="12700" cmpd="sng">
                      <a:solidFill>
                        <a:srgbClr val="FFFFFF"/>
                      </a:solidFill>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177875"/>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r>
                        <a:rPr lang="en-US" altLang="zh-CN" dirty="0"/>
                        <a:t>[2] Klein G, Elphinstone K, </a:t>
                      </a:r>
                      <a:r>
                        <a:rPr lang="en-US" altLang="zh-CN" dirty="0" err="1"/>
                        <a:t>Heiser</a:t>
                      </a:r>
                      <a:r>
                        <a:rPr lang="en-US" altLang="zh-CN" dirty="0"/>
                        <a:t> G, et al. seL4: Formal verification of an OS kernel[C]//Proceedings of the ACM SIGOPS 22nd symposium on Operating systems principles. 2009: 207-220.</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228808"/>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 van Schaik C, Leslie B, </a:t>
                      </a:r>
                      <a:r>
                        <a:rPr lang="en-US" altLang="zh-CN" dirty="0" err="1"/>
                        <a:t>Dannowski</a:t>
                      </a:r>
                      <a:r>
                        <a:rPr lang="en-US" altLang="zh-CN" dirty="0"/>
                        <a:t> U, et al. NICTA L4-embedded kernel reference manual, version NICTA N1[R]. Technical report, National ICT Australia, October 2005. Latest version available from: http://www. </a:t>
                      </a:r>
                      <a:r>
                        <a:rPr lang="en-US" altLang="zh-CN" dirty="0" err="1"/>
                        <a:t>ertos</a:t>
                      </a:r>
                      <a:r>
                        <a:rPr lang="en-US" altLang="zh-CN" dirty="0"/>
                        <a:t>. </a:t>
                      </a:r>
                      <a:r>
                        <a:rPr lang="en-US" altLang="zh-CN" dirty="0" err="1"/>
                        <a:t>nicta</a:t>
                      </a:r>
                      <a:r>
                        <a:rPr lang="en-US" altLang="zh-CN" dirty="0"/>
                        <a:t>. com. au/research/l4.</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524803"/>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 </a:t>
                      </a:r>
                      <a:r>
                        <a:rPr lang="en-US" altLang="zh-CN" dirty="0" err="1"/>
                        <a:t>Heiser</a:t>
                      </a:r>
                      <a:r>
                        <a:rPr lang="en-US" altLang="zh-CN" dirty="0"/>
                        <a:t> G, Leslie B. The OKL4 </a:t>
                      </a:r>
                      <a:r>
                        <a:rPr lang="en-US" altLang="zh-CN" dirty="0" err="1"/>
                        <a:t>Microvisor</a:t>
                      </a:r>
                      <a:r>
                        <a:rPr lang="en-US" altLang="zh-CN" dirty="0"/>
                        <a:t>: Convergence point of microkernels and hypervisors[C]//Proceedings of the first ACM </a:t>
                      </a:r>
                      <a:r>
                        <a:rPr lang="en-US" altLang="zh-CN" dirty="0" err="1"/>
                        <a:t>asia</a:t>
                      </a:r>
                      <a:r>
                        <a:rPr lang="en-US" altLang="zh-CN" dirty="0"/>
                        <a:t>-pacific workshop on Workshop on systems. 2010: 19-24.</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14169"/>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a:t>
                      </a:r>
                      <a:r>
                        <a:rPr lang="en-US" altLang="zh-CN" sz="1800" b="0" i="0" kern="1200" dirty="0">
                          <a:solidFill>
                            <a:schemeClr val="dk1"/>
                          </a:solidFill>
                          <a:effectLst/>
                          <a:latin typeface="Arial"/>
                          <a:ea typeface="微软雅黑 Light"/>
                          <a:cs typeface="+mn-cs"/>
                        </a:rPr>
                        <a:t> </a:t>
                      </a:r>
                      <a:r>
                        <a:rPr lang="en-US" altLang="zh-CN" sz="1800" b="0" i="0" kern="1200" dirty="0" err="1">
                          <a:solidFill>
                            <a:schemeClr val="dk1"/>
                          </a:solidFill>
                          <a:effectLst/>
                          <a:latin typeface="Arial"/>
                          <a:ea typeface="微软雅黑 Light"/>
                          <a:cs typeface="+mn-cs"/>
                        </a:rPr>
                        <a:t>Smejkal</a:t>
                      </a:r>
                      <a:r>
                        <a:rPr lang="en-US" altLang="zh-CN" sz="1800" b="0" i="0" kern="1200" dirty="0">
                          <a:solidFill>
                            <a:schemeClr val="dk1"/>
                          </a:solidFill>
                          <a:effectLst/>
                          <a:latin typeface="Arial"/>
                          <a:ea typeface="微软雅黑 Light"/>
                          <a:cs typeface="+mn-cs"/>
                        </a:rPr>
                        <a:t> T, </a:t>
                      </a:r>
                      <a:r>
                        <a:rPr lang="en-US" altLang="zh-CN" sz="1800" b="0" i="0" kern="1200" dirty="0" err="1">
                          <a:solidFill>
                            <a:schemeClr val="dk1"/>
                          </a:solidFill>
                          <a:effectLst/>
                          <a:latin typeface="Arial"/>
                          <a:ea typeface="微软雅黑 Light"/>
                          <a:cs typeface="+mn-cs"/>
                        </a:rPr>
                        <a:t>Lackorzynski</a:t>
                      </a:r>
                      <a:r>
                        <a:rPr lang="en-US" altLang="zh-CN" sz="1800" b="0" i="0" kern="1200" dirty="0">
                          <a:solidFill>
                            <a:schemeClr val="dk1"/>
                          </a:solidFill>
                          <a:effectLst/>
                          <a:latin typeface="Arial"/>
                          <a:ea typeface="微软雅黑 Light"/>
                          <a:cs typeface="+mn-cs"/>
                        </a:rPr>
                        <a:t> A, Engel B, et al. Transactional </a:t>
                      </a:r>
                      <a:r>
                        <a:rPr lang="en-US" altLang="zh-CN" sz="1800" b="0" i="0" kern="1200" dirty="0" err="1">
                          <a:solidFill>
                            <a:schemeClr val="dk1"/>
                          </a:solidFill>
                          <a:effectLst/>
                          <a:latin typeface="Arial"/>
                          <a:ea typeface="微软雅黑 Light"/>
                          <a:cs typeface="+mn-cs"/>
                        </a:rPr>
                        <a:t>ipc</a:t>
                      </a:r>
                      <a:r>
                        <a:rPr lang="en-US" altLang="zh-CN" sz="1800" b="0" i="0" kern="1200" dirty="0">
                          <a:solidFill>
                            <a:schemeClr val="dk1"/>
                          </a:solidFill>
                          <a:effectLst/>
                          <a:latin typeface="Arial"/>
                          <a:ea typeface="微软雅黑 Light"/>
                          <a:cs typeface="+mn-cs"/>
                        </a:rPr>
                        <a:t> in fiasco. </a:t>
                      </a:r>
                      <a:r>
                        <a:rPr lang="en-US" altLang="zh-CN" sz="1800" b="0" i="0" kern="1200" dirty="0" err="1">
                          <a:solidFill>
                            <a:schemeClr val="dk1"/>
                          </a:solidFill>
                          <a:effectLst/>
                          <a:latin typeface="Arial"/>
                          <a:ea typeface="微软雅黑 Light"/>
                          <a:cs typeface="+mn-cs"/>
                        </a:rPr>
                        <a:t>oc</a:t>
                      </a:r>
                      <a:r>
                        <a:rPr lang="en-US" altLang="zh-CN" sz="1800" b="0" i="0" kern="1200" dirty="0">
                          <a:solidFill>
                            <a:schemeClr val="dk1"/>
                          </a:solidFill>
                          <a:effectLst/>
                          <a:latin typeface="Arial"/>
                          <a:ea typeface="微软雅黑 Light"/>
                          <a:cs typeface="+mn-cs"/>
                        </a:rPr>
                        <a:t>[J]. OSPERT 2015, 2015: 19</a:t>
                      </a:r>
                      <a:r>
                        <a:rPr lang="en-US" altLang="zh-CN" dirty="0"/>
                        <a:t>.</a:t>
                      </a:r>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1183746"/>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 </a:t>
                      </a:r>
                      <a:r>
                        <a:rPr lang="en-US" altLang="zh-CN" sz="1800" b="0" i="0" kern="1200" dirty="0" err="1">
                          <a:solidFill>
                            <a:schemeClr val="dk1"/>
                          </a:solidFill>
                          <a:effectLst/>
                          <a:latin typeface="Arial"/>
                          <a:ea typeface="微软雅黑 Light"/>
                          <a:cs typeface="+mn-cs"/>
                        </a:rPr>
                        <a:t>Kuo</a:t>
                      </a:r>
                      <a:r>
                        <a:rPr lang="en-US" altLang="zh-CN" sz="1800" b="0" i="0" kern="1200" dirty="0">
                          <a:solidFill>
                            <a:schemeClr val="dk1"/>
                          </a:solidFill>
                          <a:effectLst/>
                          <a:latin typeface="Arial"/>
                          <a:ea typeface="微软雅黑 Light"/>
                          <a:cs typeface="+mn-cs"/>
                        </a:rPr>
                        <a:t> H C, Williams D, Koller R, et al. A </a:t>
                      </a:r>
                      <a:r>
                        <a:rPr lang="en-US" altLang="zh-CN" sz="1800" b="0" i="0" kern="1200" dirty="0" err="1">
                          <a:solidFill>
                            <a:schemeClr val="dk1"/>
                          </a:solidFill>
                          <a:effectLst/>
                          <a:latin typeface="Arial"/>
                          <a:ea typeface="微软雅黑 Light"/>
                          <a:cs typeface="+mn-cs"/>
                        </a:rPr>
                        <a:t>linux</a:t>
                      </a:r>
                      <a:r>
                        <a:rPr lang="en-US" altLang="zh-CN" sz="1800" b="0" i="0" kern="1200" dirty="0">
                          <a:solidFill>
                            <a:schemeClr val="dk1"/>
                          </a:solidFill>
                          <a:effectLst/>
                          <a:latin typeface="Arial"/>
                          <a:ea typeface="微软雅黑 Light"/>
                          <a:cs typeface="+mn-cs"/>
                        </a:rPr>
                        <a:t> in </a:t>
                      </a:r>
                      <a:r>
                        <a:rPr lang="en-US" altLang="zh-CN" sz="1800" b="0" i="0" kern="1200" dirty="0" err="1">
                          <a:solidFill>
                            <a:schemeClr val="dk1"/>
                          </a:solidFill>
                          <a:effectLst/>
                          <a:latin typeface="Arial"/>
                          <a:ea typeface="微软雅黑 Light"/>
                          <a:cs typeface="+mn-cs"/>
                        </a:rPr>
                        <a:t>unikernel</a:t>
                      </a:r>
                      <a:r>
                        <a:rPr lang="en-US" altLang="zh-CN" sz="1800" b="0" i="0" kern="1200" dirty="0">
                          <a:solidFill>
                            <a:schemeClr val="dk1"/>
                          </a:solidFill>
                          <a:effectLst/>
                          <a:latin typeface="Arial"/>
                          <a:ea typeface="微软雅黑 Light"/>
                          <a:cs typeface="+mn-cs"/>
                        </a:rPr>
                        <a:t> clothing[C]//Proceedings of the Fifteenth European Conference on Computer Systems. 2020: 1-15.</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3426389"/>
                  </a:ext>
                </a:extLst>
              </a:tr>
            </a:tbl>
          </a:graphicData>
        </a:graphic>
      </p:graphicFrame>
    </p:spTree>
    <p:extLst>
      <p:ext uri="{BB962C8B-B14F-4D97-AF65-F5344CB8AC3E}">
        <p14:creationId xmlns:p14="http://schemas.microsoft.com/office/powerpoint/2010/main" val="1729341325"/>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A2BA8EB-F138-4DB9-87B6-536B50F486F7}"/>
              </a:ext>
            </a:extLst>
          </p:cNvPr>
          <p:cNvSpPr/>
          <p:nvPr/>
        </p:nvSpPr>
        <p:spPr>
          <a:xfrm>
            <a:off x="1206302" y="1232515"/>
            <a:ext cx="10221361" cy="480436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67">
            <a:extLst>
              <a:ext uri="{FF2B5EF4-FFF2-40B4-BE49-F238E27FC236}">
                <a16:creationId xmlns:a16="http://schemas.microsoft.com/office/drawing/2014/main" id="{79FE530C-B12B-4BF1-9DDF-12D6EEFADDAF}"/>
              </a:ext>
            </a:extLst>
          </p:cNvPr>
          <p:cNvSpPr txBox="1">
            <a:spLocks/>
          </p:cNvSpPr>
          <p:nvPr/>
        </p:nvSpPr>
        <p:spPr>
          <a:xfrm>
            <a:off x="798789" y="1125538"/>
            <a:ext cx="10532646" cy="4826556"/>
          </a:xfrm>
          <a:prstGeom prst="rect">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l" rtl="0" eaLnBrk="0" fontAlgn="base" hangingPunct="0">
              <a:lnSpc>
                <a:spcPct val="125000"/>
              </a:lnSpc>
              <a:spcBef>
                <a:spcPts val="0"/>
              </a:spcBef>
              <a:spcAft>
                <a:spcPct val="0"/>
              </a:spcAft>
              <a:buFont typeface="Arial" panose="020B0604020202020204" pitchFamily="34" charset="0"/>
              <a:buNone/>
              <a:defRPr sz="2400" kern="1200">
                <a:solidFill>
                  <a:schemeClr val="tx1"/>
                </a:solidFill>
                <a:latin typeface="+mn-ea"/>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0" name="标题 9"/>
          <p:cNvSpPr>
            <a:spLocks noGrp="1"/>
          </p:cNvSpPr>
          <p:nvPr>
            <p:ph type="title"/>
          </p:nvPr>
        </p:nvSpPr>
        <p:spPr/>
        <p:txBody>
          <a:bodyPr/>
          <a:lstStyle/>
          <a:p>
            <a:r>
              <a:rPr lang="zh-CN" altLang="en-US" dirty="0"/>
              <a:t>参考文献</a:t>
            </a:r>
            <a:r>
              <a:rPr lang="en-US" altLang="zh-CN" dirty="0"/>
              <a:t>-2</a:t>
            </a:r>
            <a:endParaRPr lang="zh-CN" altLang="en-US" dirty="0"/>
          </a:p>
        </p:txBody>
      </p:sp>
      <p:graphicFrame>
        <p:nvGraphicFramePr>
          <p:cNvPr id="30" name="表格 29">
            <a:extLst>
              <a:ext uri="{FF2B5EF4-FFF2-40B4-BE49-F238E27FC236}">
                <a16:creationId xmlns:a16="http://schemas.microsoft.com/office/drawing/2014/main" id="{8660B07F-8AD5-47F2-A134-9F156FE2EA13}"/>
              </a:ext>
            </a:extLst>
          </p:cNvPr>
          <p:cNvGraphicFramePr>
            <a:graphicFrameLocks noGrp="1"/>
          </p:cNvGraphicFramePr>
          <p:nvPr>
            <p:extLst>
              <p:ext uri="{D42A27DB-BD31-4B8C-83A1-F6EECF244321}">
                <p14:modId xmlns:p14="http://schemas.microsoft.com/office/powerpoint/2010/main" val="3832678667"/>
              </p:ext>
            </p:extLst>
          </p:nvPr>
        </p:nvGraphicFramePr>
        <p:xfrm>
          <a:off x="798789" y="1125538"/>
          <a:ext cx="10532646" cy="4023360"/>
        </p:xfrm>
        <a:graphic>
          <a:graphicData uri="http://schemas.openxmlformats.org/drawingml/2006/table">
            <a:tbl>
              <a:tblPr/>
              <a:tblGrid>
                <a:gridCol w="10532646">
                  <a:extLst>
                    <a:ext uri="{9D8B030D-6E8A-4147-A177-3AD203B41FA5}">
                      <a16:colId xmlns:a16="http://schemas.microsoft.com/office/drawing/2014/main" val="3275846858"/>
                    </a:ext>
                  </a:extLst>
                </a:gridCol>
              </a:tblGrid>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[7] </a:t>
                      </a:r>
                      <a:r>
                        <a:rPr lang="en-US" altLang="zh-CN" sz="1800" b="0" i="0" kern="1200" dirty="0">
                          <a:solidFill>
                            <a:schemeClr val="dk1"/>
                          </a:solidFill>
                          <a:effectLst/>
                          <a:latin typeface="Arial"/>
                          <a:ea typeface="微软雅黑 Light"/>
                          <a:cs typeface="+mn-cs"/>
                        </a:rPr>
                        <a:t>Olivier P, Chiba D, </a:t>
                      </a:r>
                      <a:r>
                        <a:rPr lang="en-US" altLang="zh-CN" sz="1800" b="0" i="0" kern="1200" dirty="0" err="1">
                          <a:solidFill>
                            <a:schemeClr val="dk1"/>
                          </a:solidFill>
                          <a:effectLst/>
                          <a:latin typeface="Arial"/>
                          <a:ea typeface="微软雅黑 Light"/>
                          <a:cs typeface="+mn-cs"/>
                        </a:rPr>
                        <a:t>Lankes</a:t>
                      </a:r>
                      <a:r>
                        <a:rPr lang="en-US" altLang="zh-CN" sz="1800" b="0" i="0" kern="1200" dirty="0">
                          <a:solidFill>
                            <a:schemeClr val="dk1"/>
                          </a:solidFill>
                          <a:effectLst/>
                          <a:latin typeface="Arial"/>
                          <a:ea typeface="微软雅黑 Light"/>
                          <a:cs typeface="+mn-cs"/>
                        </a:rPr>
                        <a:t> S, et al. A binary-compatible </a:t>
                      </a:r>
                      <a:r>
                        <a:rPr lang="en-US" altLang="zh-CN" sz="1800" b="0" i="0" kern="1200" dirty="0" err="1">
                          <a:solidFill>
                            <a:schemeClr val="dk1"/>
                          </a:solidFill>
                          <a:effectLst/>
                          <a:latin typeface="Arial"/>
                          <a:ea typeface="微软雅黑 Light"/>
                          <a:cs typeface="+mn-cs"/>
                        </a:rPr>
                        <a:t>unikernel</a:t>
                      </a:r>
                      <a:r>
                        <a:rPr lang="en-US" altLang="zh-CN" sz="1800" b="0" i="0" kern="1200" dirty="0">
                          <a:solidFill>
                            <a:schemeClr val="dk1"/>
                          </a:solidFill>
                          <a:effectLst/>
                          <a:latin typeface="Arial"/>
                          <a:ea typeface="微软雅黑 Light"/>
                          <a:cs typeface="+mn-cs"/>
                        </a:rPr>
                        <a:t>[C]//Proceedings of the 15th ACM SIGPLAN/SIGOPS International Conference on Virtual Execution Environments. 2019: 59-73.</a:t>
                      </a:r>
                      <a:endParaRPr lang="en-US" altLang="zh-CN" dirty="0"/>
                    </a:p>
                  </a:txBody>
                  <a:tcPr anchor="ctr">
                    <a:lnL w="12700" cmpd="sng">
                      <a:solidFill>
                        <a:srgbClr val="FFFFFF"/>
                      </a:solidFill>
                    </a:lnL>
                    <a:lnR w="12700" cmpd="sng">
                      <a:solidFill>
                        <a:srgbClr val="FFFFFF"/>
                      </a:solidFill>
                    </a:lnR>
                    <a:lnT w="12700" cmpd="sng">
                      <a:solidFill>
                        <a:srgbClr val="FFFFFF"/>
                      </a:solidFill>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177875"/>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[8] </a:t>
                      </a:r>
                      <a:r>
                        <a:rPr lang="en-US" altLang="zh-CN" sz="1800" b="0" i="0" kern="1200" dirty="0">
                          <a:solidFill>
                            <a:schemeClr val="dk1"/>
                          </a:solidFill>
                          <a:effectLst/>
                          <a:latin typeface="Arial"/>
                          <a:ea typeface="微软雅黑 Light"/>
                          <a:cs typeface="+mn-cs"/>
                        </a:rPr>
                        <a:t>Yu K, Zhang C, Zhao Y. Web Service Appliance Based on </a:t>
                      </a:r>
                      <a:r>
                        <a:rPr lang="en-US" altLang="zh-CN" sz="1800" b="0" i="0" kern="1200" dirty="0" err="1">
                          <a:solidFill>
                            <a:schemeClr val="dk1"/>
                          </a:solidFill>
                          <a:effectLst/>
                          <a:latin typeface="Arial"/>
                          <a:ea typeface="微软雅黑 Light"/>
                          <a:cs typeface="+mn-cs"/>
                        </a:rPr>
                        <a:t>Unikernel</a:t>
                      </a:r>
                      <a:r>
                        <a:rPr lang="en-US" altLang="zh-CN" sz="1800" b="0" i="0" kern="1200" dirty="0">
                          <a:solidFill>
                            <a:schemeClr val="dk1"/>
                          </a:solidFill>
                          <a:effectLst/>
                          <a:latin typeface="Arial"/>
                          <a:ea typeface="微软雅黑 Light"/>
                          <a:cs typeface="+mn-cs"/>
                        </a:rPr>
                        <a:t>[C]//2017 IEEE 37th International Conference on Distributed Computing Systems Workshops (ICDCSW). IEEE, 2017: 280-282.</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228808"/>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[9] </a:t>
                      </a:r>
                      <a:r>
                        <a:rPr lang="en-US" altLang="zh-CN" sz="1800" b="0" i="0" kern="1200" dirty="0">
                          <a:solidFill>
                            <a:schemeClr val="dk1"/>
                          </a:solidFill>
                          <a:effectLst/>
                          <a:latin typeface="Arial"/>
                          <a:ea typeface="微软雅黑 Light"/>
                          <a:cs typeface="+mn-cs"/>
                        </a:rPr>
                        <a:t>Zhou Z, Bi Y, Wan J, et al. </a:t>
                      </a:r>
                      <a:r>
                        <a:rPr lang="en-US" altLang="zh-CN" sz="1800" b="0" i="0" kern="1200" dirty="0" err="1">
                          <a:solidFill>
                            <a:schemeClr val="dk1"/>
                          </a:solidFill>
                          <a:effectLst/>
                          <a:latin typeface="Arial"/>
                          <a:ea typeface="微软雅黑 Light"/>
                          <a:cs typeface="+mn-cs"/>
                        </a:rPr>
                        <a:t>Userspace</a:t>
                      </a:r>
                      <a:r>
                        <a:rPr lang="en-US" altLang="zh-CN" sz="1800" b="0" i="0" kern="1200" dirty="0">
                          <a:solidFill>
                            <a:schemeClr val="dk1"/>
                          </a:solidFill>
                          <a:effectLst/>
                          <a:latin typeface="Arial"/>
                          <a:ea typeface="微软雅黑 Light"/>
                          <a:cs typeface="+mn-cs"/>
                        </a:rPr>
                        <a:t> Bypass: Accelerating </a:t>
                      </a:r>
                      <a:r>
                        <a:rPr lang="en-US" altLang="zh-CN" sz="1800" b="0" i="0" kern="1200" dirty="0" err="1">
                          <a:solidFill>
                            <a:schemeClr val="dk1"/>
                          </a:solidFill>
                          <a:effectLst/>
                          <a:latin typeface="Arial"/>
                          <a:ea typeface="微软雅黑 Light"/>
                          <a:cs typeface="+mn-cs"/>
                        </a:rPr>
                        <a:t>Syscall</a:t>
                      </a:r>
                      <a:r>
                        <a:rPr lang="en-US" altLang="zh-CN" sz="1800" b="0" i="0" kern="1200" dirty="0">
                          <a:solidFill>
                            <a:schemeClr val="dk1"/>
                          </a:solidFill>
                          <a:effectLst/>
                          <a:latin typeface="Arial"/>
                          <a:ea typeface="微软雅黑 Light"/>
                          <a:cs typeface="+mn-cs"/>
                        </a:rPr>
                        <a:t>-intensive Applications[C]//17th USENIX Symposium on Operating Systems Design and Implementation (OSDI 23). 2023: 33-49.</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524803"/>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[10]</a:t>
                      </a:r>
                      <a:r>
                        <a:rPr lang="en-US" altLang="zh-CN" sz="1800" b="0" i="0" kern="1200" dirty="0">
                          <a:solidFill>
                            <a:schemeClr val="dk1"/>
                          </a:solidFill>
                          <a:effectLst/>
                          <a:latin typeface="Arial"/>
                          <a:ea typeface="微软雅黑 Light"/>
                          <a:cs typeface="+mn-cs"/>
                        </a:rPr>
                        <a:t> </a:t>
                      </a:r>
                      <a:r>
                        <a:rPr lang="en-US" altLang="zh-CN" sz="1800" b="0" i="0" kern="1200" dirty="0" err="1">
                          <a:solidFill>
                            <a:schemeClr val="dk1"/>
                          </a:solidFill>
                          <a:effectLst/>
                          <a:latin typeface="Arial"/>
                          <a:ea typeface="微软雅黑 Light"/>
                          <a:cs typeface="+mn-cs"/>
                        </a:rPr>
                        <a:t>Jeong</a:t>
                      </a:r>
                      <a:r>
                        <a:rPr lang="en-US" altLang="zh-CN" sz="1800" b="0" i="0" kern="1200" dirty="0">
                          <a:solidFill>
                            <a:schemeClr val="dk1"/>
                          </a:solidFill>
                          <a:effectLst/>
                          <a:latin typeface="Arial"/>
                          <a:ea typeface="微软雅黑 Light"/>
                          <a:cs typeface="+mn-cs"/>
                        </a:rPr>
                        <a:t> E Y, Wood S, Jamshed M, et al. {</a:t>
                      </a:r>
                      <a:r>
                        <a:rPr lang="en-US" altLang="zh-CN" sz="1800" b="0" i="0" kern="1200" dirty="0" err="1">
                          <a:solidFill>
                            <a:schemeClr val="dk1"/>
                          </a:solidFill>
                          <a:effectLst/>
                          <a:latin typeface="Arial"/>
                          <a:ea typeface="微软雅黑 Light"/>
                          <a:cs typeface="+mn-cs"/>
                        </a:rPr>
                        <a:t>mTCP</a:t>
                      </a:r>
                      <a:r>
                        <a:rPr lang="en-US" altLang="zh-CN" sz="1800" b="0" i="0" kern="1200" dirty="0">
                          <a:solidFill>
                            <a:schemeClr val="dk1"/>
                          </a:solidFill>
                          <a:effectLst/>
                          <a:latin typeface="Arial"/>
                          <a:ea typeface="微软雅黑 Light"/>
                          <a:cs typeface="+mn-cs"/>
                        </a:rPr>
                        <a:t>}: a Highly Scalable User-level {TCP} Stack for Multicore Systems[C]//11th USENIX Symposium on Networked Systems Design and Implementation (NSDI 14). 2014: 489-502.</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14169"/>
                  </a:ext>
                </a:extLst>
              </a:tr>
              <a:tr h="6033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[11] </a:t>
                      </a:r>
                      <a:r>
                        <a:rPr lang="en-US" altLang="zh-CN" sz="1800" b="0" i="0" kern="1200" dirty="0">
                          <a:solidFill>
                            <a:schemeClr val="tx1"/>
                          </a:solidFill>
                          <a:effectLst/>
                          <a:latin typeface="+mn-lt"/>
                          <a:ea typeface="+mn-ea"/>
                          <a:cs typeface="+mn-cs"/>
                        </a:rPr>
                        <a:t>Yang Z, Harris J R, Walker B, et al. SPDK: A development kit to build high performance storage applications[C]//2017 IEEE International Conference on Cloud Computing Technology and Science (</a:t>
                      </a:r>
                      <a:r>
                        <a:rPr lang="en-US" altLang="zh-CN" sz="1800" b="0" i="0" kern="1200" dirty="0" err="1">
                          <a:solidFill>
                            <a:schemeClr val="tx1"/>
                          </a:solidFill>
                          <a:effectLst/>
                          <a:latin typeface="+mn-lt"/>
                          <a:ea typeface="+mn-ea"/>
                          <a:cs typeface="+mn-cs"/>
                        </a:rPr>
                        <a:t>CloudCom</a:t>
                      </a:r>
                      <a:r>
                        <a:rPr lang="en-US" altLang="zh-CN" sz="1800" b="0" i="0" kern="1200" dirty="0">
                          <a:solidFill>
                            <a:schemeClr val="tx1"/>
                          </a:solidFill>
                          <a:effectLst/>
                          <a:latin typeface="+mn-lt"/>
                          <a:ea typeface="+mn-ea"/>
                          <a:cs typeface="+mn-cs"/>
                        </a:rPr>
                        <a:t>). IEEE, 2017: 154-161.</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158166"/>
                  </a:ext>
                </a:extLst>
              </a:tr>
            </a:tbl>
          </a:graphicData>
        </a:graphic>
      </p:graphicFrame>
    </p:spTree>
    <p:extLst>
      <p:ext uri="{BB962C8B-B14F-4D97-AF65-F5344CB8AC3E}">
        <p14:creationId xmlns:p14="http://schemas.microsoft.com/office/powerpoint/2010/main" val="119171249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234987F0-E0CB-448B-93C2-1AED92645BA7}"/>
              </a:ext>
            </a:extLst>
          </p:cNvPr>
          <p:cNvSpPr/>
          <p:nvPr/>
        </p:nvSpPr>
        <p:spPr bwMode="auto">
          <a:xfrm>
            <a:off x="3262558" y="112345"/>
            <a:ext cx="952500" cy="1446212"/>
          </a:xfrm>
          <a:prstGeom prst="rect">
            <a:avLst/>
          </a:prstGeom>
        </p:spPr>
        <p:txBody>
          <a:bodyPr>
            <a:spAutoFit/>
          </a:bodyPr>
          <a:lstStyle/>
          <a:p>
            <a:pPr eaLnBrk="1" fontAlgn="auto" hangingPunct="1">
              <a:spcBef>
                <a:spcPts val="0"/>
              </a:spcBef>
              <a:spcAft>
                <a:spcPts val="0"/>
              </a:spcAft>
              <a:defRPr/>
            </a:pPr>
            <a:endParaRPr lang="zh-CN" altLang="en-US" sz="8800" dirty="0">
              <a:solidFill>
                <a:schemeClr val="tx1">
                  <a:lumMod val="65000"/>
                  <a:lumOff val="35000"/>
                </a:schemeClr>
              </a:solidFill>
              <a:latin typeface="+mn-ea"/>
              <a:ea typeface="+mn-ea"/>
              <a:cs typeface="+mn-ea"/>
              <a:sym typeface="+mn-lt"/>
            </a:endParaRPr>
          </a:p>
        </p:txBody>
      </p:sp>
      <p:sp>
        <p:nvSpPr>
          <p:cNvPr id="68" name="文本框 67">
            <a:extLst>
              <a:ext uri="{FF2B5EF4-FFF2-40B4-BE49-F238E27FC236}">
                <a16:creationId xmlns:a16="http://schemas.microsoft.com/office/drawing/2014/main" id="{B7792EE0-0A94-4B1A-89B0-B8AEF3BFFF8B}"/>
              </a:ext>
            </a:extLst>
          </p:cNvPr>
          <p:cNvSpPr txBox="1"/>
          <p:nvPr/>
        </p:nvSpPr>
        <p:spPr bwMode="auto">
          <a:xfrm>
            <a:off x="5335437" y="844409"/>
            <a:ext cx="861774" cy="5243358"/>
          </a:xfrm>
          <a:prstGeom prst="rect">
            <a:avLst/>
          </a:prstGeom>
          <a:noFill/>
        </p:spPr>
        <p:txBody>
          <a:bodyPr vert="eaVert" wrap="none">
            <a:spAutoFit/>
          </a:bodyPr>
          <a:lstStyle/>
          <a:p>
            <a:pPr algn="ctr" eaLnBrk="1" fontAlgn="auto" hangingPunct="1">
              <a:spcBef>
                <a:spcPts val="0"/>
              </a:spcBef>
              <a:spcAft>
                <a:spcPts val="0"/>
              </a:spcAft>
              <a:defRPr/>
            </a:pPr>
            <a:r>
              <a:rPr lang="zh-CN" altLang="en-US" sz="4400" b="1" spc="200" dirty="0">
                <a:solidFill>
                  <a:schemeClr val="tx2"/>
                </a:solidFill>
                <a:latin typeface="+mn-lt"/>
                <a:ea typeface="+mn-ea"/>
                <a:cs typeface="+mn-ea"/>
                <a:sym typeface="+mn-lt"/>
              </a:rPr>
              <a:t>目录 </a:t>
            </a:r>
            <a:r>
              <a:rPr lang="en-US" altLang="zh-CN" sz="4400" b="1" spc="200" dirty="0">
                <a:solidFill>
                  <a:schemeClr val="tx2"/>
                </a:solidFill>
                <a:latin typeface="+mn-ea"/>
                <a:ea typeface="+mn-ea"/>
                <a:cs typeface="+mn-ea"/>
                <a:sym typeface="+mn-lt"/>
              </a:rPr>
              <a:t>|</a:t>
            </a:r>
            <a:r>
              <a:rPr lang="en-US" altLang="zh-CN" sz="4400" b="1" spc="200" dirty="0">
                <a:solidFill>
                  <a:schemeClr val="tx2"/>
                </a:solidFill>
                <a:latin typeface="+mn-lt"/>
                <a:ea typeface="+mn-ea"/>
                <a:cs typeface="+mn-ea"/>
                <a:sym typeface="+mn-lt"/>
              </a:rPr>
              <a:t> </a:t>
            </a:r>
            <a:r>
              <a:rPr lang="en-US" altLang="zh-CN" sz="4400" b="1" spc="200" dirty="0">
                <a:latin typeface="+mn-lt"/>
                <a:ea typeface="+mn-ea"/>
                <a:cs typeface="+mn-ea"/>
                <a:sym typeface="+mn-lt"/>
              </a:rPr>
              <a:t>CONTENTS</a:t>
            </a:r>
          </a:p>
        </p:txBody>
      </p:sp>
      <p:grpSp>
        <p:nvGrpSpPr>
          <p:cNvPr id="2" name="组合 1"/>
          <p:cNvGrpSpPr/>
          <p:nvPr/>
        </p:nvGrpSpPr>
        <p:grpSpPr>
          <a:xfrm>
            <a:off x="7186728" y="1486204"/>
            <a:ext cx="3392601" cy="3729893"/>
            <a:chOff x="6597449" y="1148208"/>
            <a:chExt cx="3392601" cy="3729893"/>
          </a:xfrm>
        </p:grpSpPr>
        <p:grpSp>
          <p:nvGrpSpPr>
            <p:cNvPr id="3" name="组合 2"/>
            <p:cNvGrpSpPr/>
            <p:nvPr/>
          </p:nvGrpSpPr>
          <p:grpSpPr>
            <a:xfrm>
              <a:off x="6597449" y="1148208"/>
              <a:ext cx="2674455" cy="620713"/>
              <a:chOff x="5855427" y="1647453"/>
              <a:chExt cx="2674455" cy="620713"/>
            </a:xfrm>
          </p:grpSpPr>
          <p:sp>
            <p:nvSpPr>
              <p:cNvPr id="5" name="文本框 4">
                <a:extLst>
                  <a:ext uri="{FF2B5EF4-FFF2-40B4-BE49-F238E27FC236}">
                    <a16:creationId xmlns:a16="http://schemas.microsoft.com/office/drawing/2014/main" id="{41B256AE-680D-4CCC-B51F-B69BF45F0365}"/>
                  </a:ext>
                </a:extLst>
              </p:cNvPr>
              <p:cNvSpPr txBox="1"/>
              <p:nvPr/>
            </p:nvSpPr>
            <p:spPr>
              <a:xfrm>
                <a:off x="6549853" y="1696200"/>
                <a:ext cx="1980029"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背景及意义</a:t>
                </a:r>
              </a:p>
            </p:txBody>
          </p:sp>
          <p:sp>
            <p:nvSpPr>
              <p:cNvPr id="33" name="椭圆 32">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1</a:t>
                </a:r>
                <a:endParaRPr lang="zh-CN" altLang="en-US" sz="3200" b="1" dirty="0">
                  <a:latin typeface="Century Gothic" panose="020B0502020202020204" pitchFamily="34" charset="0"/>
                  <a:ea typeface="微软雅黑" panose="020B0503020204020204" pitchFamily="34" charset="-122"/>
                </a:endParaRPr>
              </a:p>
            </p:txBody>
          </p:sp>
        </p:grpSp>
        <p:grpSp>
          <p:nvGrpSpPr>
            <p:cNvPr id="71" name="组合 70"/>
            <p:cNvGrpSpPr/>
            <p:nvPr/>
          </p:nvGrpSpPr>
          <p:grpSpPr>
            <a:xfrm>
              <a:off x="6597449" y="2185044"/>
              <a:ext cx="3392601" cy="620713"/>
              <a:chOff x="5855427" y="1647453"/>
              <a:chExt cx="3392601" cy="620713"/>
            </a:xfrm>
          </p:grpSpPr>
          <p:sp>
            <p:nvSpPr>
              <p:cNvPr id="72" name="文本框 71">
                <a:extLst>
                  <a:ext uri="{FF2B5EF4-FFF2-40B4-BE49-F238E27FC236}">
                    <a16:creationId xmlns:a16="http://schemas.microsoft.com/office/drawing/2014/main" id="{41B256AE-680D-4CCC-B51F-B69BF45F0365}"/>
                  </a:ext>
                </a:extLst>
              </p:cNvPr>
              <p:cNvSpPr txBox="1"/>
              <p:nvPr/>
            </p:nvSpPr>
            <p:spPr>
              <a:xfrm>
                <a:off x="6549853" y="1696200"/>
                <a:ext cx="2698175"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国内外研究现状</a:t>
                </a:r>
              </a:p>
            </p:txBody>
          </p:sp>
          <p:sp>
            <p:nvSpPr>
              <p:cNvPr id="73" name="椭圆 72">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2</a:t>
                </a:r>
                <a:endParaRPr lang="zh-CN" altLang="en-US" sz="3200" b="1" dirty="0">
                  <a:latin typeface="Century Gothic" panose="020B0502020202020204" pitchFamily="34" charset="0"/>
                  <a:ea typeface="微软雅黑" panose="020B0503020204020204" pitchFamily="34" charset="-122"/>
                </a:endParaRPr>
              </a:p>
            </p:txBody>
          </p:sp>
        </p:grpSp>
        <p:grpSp>
          <p:nvGrpSpPr>
            <p:cNvPr id="75" name="组合 74"/>
            <p:cNvGrpSpPr/>
            <p:nvPr/>
          </p:nvGrpSpPr>
          <p:grpSpPr>
            <a:xfrm>
              <a:off x="6597449" y="3221216"/>
              <a:ext cx="2315383" cy="620713"/>
              <a:chOff x="5855427" y="1647453"/>
              <a:chExt cx="2315383" cy="620713"/>
            </a:xfrm>
          </p:grpSpPr>
          <p:sp>
            <p:nvSpPr>
              <p:cNvPr id="76" name="文本框 75">
                <a:extLst>
                  <a:ext uri="{FF2B5EF4-FFF2-40B4-BE49-F238E27FC236}">
                    <a16:creationId xmlns:a16="http://schemas.microsoft.com/office/drawing/2014/main" id="{41B256AE-680D-4CCC-B51F-B69BF45F0365}"/>
                  </a:ext>
                </a:extLst>
              </p:cNvPr>
              <p:cNvSpPr txBox="1"/>
              <p:nvPr/>
            </p:nvSpPr>
            <p:spPr>
              <a:xfrm>
                <a:off x="6549853" y="1696200"/>
                <a:ext cx="1620957"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系统设计</a:t>
                </a:r>
              </a:p>
            </p:txBody>
          </p:sp>
          <p:sp>
            <p:nvSpPr>
              <p:cNvPr id="77" name="椭圆 76">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3</a:t>
                </a:r>
                <a:endParaRPr lang="zh-CN" altLang="en-US" sz="3200" b="1" dirty="0">
                  <a:latin typeface="Century Gothic" panose="020B0502020202020204" pitchFamily="34" charset="0"/>
                  <a:ea typeface="微软雅黑" panose="020B0503020204020204" pitchFamily="34" charset="-122"/>
                </a:endParaRPr>
              </a:p>
            </p:txBody>
          </p:sp>
        </p:grpSp>
        <p:grpSp>
          <p:nvGrpSpPr>
            <p:cNvPr id="79" name="组合 78"/>
            <p:cNvGrpSpPr/>
            <p:nvPr/>
          </p:nvGrpSpPr>
          <p:grpSpPr>
            <a:xfrm>
              <a:off x="6597449" y="4257388"/>
              <a:ext cx="1597237" cy="620713"/>
              <a:chOff x="5855427" y="1647453"/>
              <a:chExt cx="1597237" cy="620713"/>
            </a:xfrm>
          </p:grpSpPr>
          <p:sp>
            <p:nvSpPr>
              <p:cNvPr id="80" name="文本框 79">
                <a:extLst>
                  <a:ext uri="{FF2B5EF4-FFF2-40B4-BE49-F238E27FC236}">
                    <a16:creationId xmlns:a16="http://schemas.microsoft.com/office/drawing/2014/main" id="{41B256AE-680D-4CCC-B51F-B69BF45F0365}"/>
                  </a:ext>
                </a:extLst>
              </p:cNvPr>
              <p:cNvSpPr txBox="1"/>
              <p:nvPr/>
            </p:nvSpPr>
            <p:spPr>
              <a:xfrm>
                <a:off x="6549853" y="1696200"/>
                <a:ext cx="902811" cy="52322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评估</a:t>
                </a:r>
              </a:p>
            </p:txBody>
          </p:sp>
          <p:sp>
            <p:nvSpPr>
              <p:cNvPr id="81" name="椭圆 80">
                <a:extLst>
                  <a:ext uri="{FF2B5EF4-FFF2-40B4-BE49-F238E27FC236}">
                    <a16:creationId xmlns:a16="http://schemas.microsoft.com/office/drawing/2014/main" id="{4CD969C8-E62F-446D-85AA-293C5C9F7396}"/>
                  </a:ext>
                </a:extLst>
              </p:cNvPr>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4</a:t>
                </a:r>
                <a:endParaRPr lang="zh-CN" altLang="en-US" sz="3200" b="1" dirty="0">
                  <a:latin typeface="Century Gothic" panose="020B0502020202020204" pitchFamily="34" charset="0"/>
                  <a:ea typeface="微软雅黑" panose="020B0503020204020204" pitchFamily="34" charset="-122"/>
                </a:endParaRPr>
              </a:p>
            </p:txBody>
          </p:sp>
        </p:grpSp>
      </p:gr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1A2BA8EB-F138-4DB9-87B6-536B50F486F7}"/>
              </a:ext>
            </a:extLst>
          </p:cNvPr>
          <p:cNvSpPr/>
          <p:nvPr/>
        </p:nvSpPr>
        <p:spPr>
          <a:xfrm>
            <a:off x="1206302" y="1232515"/>
            <a:ext cx="10221361" cy="480436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67">
            <a:extLst>
              <a:ext uri="{FF2B5EF4-FFF2-40B4-BE49-F238E27FC236}">
                <a16:creationId xmlns:a16="http://schemas.microsoft.com/office/drawing/2014/main" id="{79FE530C-B12B-4BF1-9DDF-12D6EEFADDAF}"/>
              </a:ext>
            </a:extLst>
          </p:cNvPr>
          <p:cNvSpPr txBox="1">
            <a:spLocks/>
          </p:cNvSpPr>
          <p:nvPr/>
        </p:nvSpPr>
        <p:spPr>
          <a:xfrm>
            <a:off x="798789" y="1125538"/>
            <a:ext cx="10532646" cy="4826556"/>
          </a:xfrm>
          <a:prstGeom prst="rect">
            <a:avLst/>
          </a:prstGeom>
          <a:solidFill>
            <a:schemeClr val="bg1"/>
          </a:solidFill>
          <a:effectLst>
            <a:outerShdw blurRad="50800" dist="38100" dir="2700000" algn="tl" rotWithShape="0">
              <a:prstClr val="black">
                <a:alpha val="40000"/>
              </a:prstClr>
            </a:outerShdw>
          </a:effectLst>
        </p:spPr>
        <p:txBody>
          <a:bodyPr anchor="ctr">
            <a:normAutofit/>
          </a:bodyPr>
          <a:lstStyle>
            <a:lvl1pPr marL="0" indent="0" algn="l" rtl="0" eaLnBrk="0" fontAlgn="base" hangingPunct="0">
              <a:lnSpc>
                <a:spcPct val="125000"/>
              </a:lnSpc>
              <a:spcBef>
                <a:spcPts val="0"/>
              </a:spcBef>
              <a:spcAft>
                <a:spcPct val="0"/>
              </a:spcAft>
              <a:buFont typeface="Arial" panose="020B0604020202020204" pitchFamily="34" charset="0"/>
              <a:buNone/>
              <a:defRPr sz="2400" kern="1200">
                <a:solidFill>
                  <a:schemeClr val="tx1"/>
                </a:solidFill>
                <a:latin typeface="+mn-ea"/>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10" name="标题 9"/>
          <p:cNvSpPr>
            <a:spLocks noGrp="1"/>
          </p:cNvSpPr>
          <p:nvPr>
            <p:ph type="title"/>
          </p:nvPr>
        </p:nvSpPr>
        <p:spPr/>
        <p:txBody>
          <a:bodyPr/>
          <a:lstStyle/>
          <a:p>
            <a:r>
              <a:rPr lang="zh-CN" altLang="en-US" dirty="0"/>
              <a:t>参考文献</a:t>
            </a:r>
            <a:r>
              <a:rPr lang="en-US" altLang="zh-CN" dirty="0"/>
              <a:t>-3</a:t>
            </a:r>
            <a:endParaRPr lang="zh-CN" altLang="en-US" dirty="0"/>
          </a:p>
        </p:txBody>
      </p:sp>
      <p:graphicFrame>
        <p:nvGraphicFramePr>
          <p:cNvPr id="30" name="表格 29">
            <a:extLst>
              <a:ext uri="{FF2B5EF4-FFF2-40B4-BE49-F238E27FC236}">
                <a16:creationId xmlns:a16="http://schemas.microsoft.com/office/drawing/2014/main" id="{8660B07F-8AD5-47F2-A134-9F156FE2EA13}"/>
              </a:ext>
            </a:extLst>
          </p:cNvPr>
          <p:cNvGraphicFramePr>
            <a:graphicFrameLocks noGrp="1"/>
          </p:cNvGraphicFramePr>
          <p:nvPr>
            <p:extLst>
              <p:ext uri="{D42A27DB-BD31-4B8C-83A1-F6EECF244321}">
                <p14:modId xmlns:p14="http://schemas.microsoft.com/office/powerpoint/2010/main" val="3225550798"/>
              </p:ext>
            </p:extLst>
          </p:nvPr>
        </p:nvGraphicFramePr>
        <p:xfrm>
          <a:off x="798789" y="1125538"/>
          <a:ext cx="10532646" cy="2194560"/>
        </p:xfrm>
        <a:graphic>
          <a:graphicData uri="http://schemas.openxmlformats.org/drawingml/2006/table">
            <a:tbl>
              <a:tblPr/>
              <a:tblGrid>
                <a:gridCol w="10532646">
                  <a:extLst>
                    <a:ext uri="{9D8B030D-6E8A-4147-A177-3AD203B41FA5}">
                      <a16:colId xmlns:a16="http://schemas.microsoft.com/office/drawing/2014/main" val="3275846858"/>
                    </a:ext>
                  </a:extLst>
                </a:gridCol>
              </a:tblGrid>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[12]</a:t>
                      </a:r>
                      <a:r>
                        <a:rPr lang="en-US" altLang="zh-CN" sz="1800" b="0" i="0" kern="1200" dirty="0">
                          <a:solidFill>
                            <a:schemeClr val="tx1"/>
                          </a:solidFill>
                          <a:effectLst/>
                          <a:latin typeface="Arial"/>
                          <a:ea typeface="微软雅黑 Light"/>
                          <a:cs typeface="+mn-cs"/>
                        </a:rPr>
                        <a:t> Soares L, Stumm M. {</a:t>
                      </a:r>
                      <a:r>
                        <a:rPr lang="en-US" altLang="zh-CN" sz="1800" b="0" i="0" kern="1200" dirty="0" err="1">
                          <a:solidFill>
                            <a:schemeClr val="tx1"/>
                          </a:solidFill>
                          <a:effectLst/>
                          <a:latin typeface="Arial"/>
                          <a:ea typeface="微软雅黑 Light"/>
                          <a:cs typeface="+mn-cs"/>
                        </a:rPr>
                        <a:t>FlexSC</a:t>
                      </a:r>
                      <a:r>
                        <a:rPr lang="en-US" altLang="zh-CN" sz="1800" b="0" i="0" kern="1200" dirty="0">
                          <a:solidFill>
                            <a:schemeClr val="tx1"/>
                          </a:solidFill>
                          <a:effectLst/>
                          <a:latin typeface="Arial"/>
                          <a:ea typeface="微软雅黑 Light"/>
                          <a:cs typeface="+mn-cs"/>
                        </a:rPr>
                        <a:t>}: Flexible system call scheduling with {Exception-Less} system calls[C]//9th USENIX Symposium on Operating Systems Design and Implementation (OSDI 10). 2010.</a:t>
                      </a:r>
                      <a:endParaRPr lang="en-US" altLang="zh-CN" dirty="0"/>
                    </a:p>
                  </a:txBody>
                  <a:tcPr anchor="ctr">
                    <a:lnL w="12700" cmpd="sng">
                      <a:solidFill>
                        <a:srgbClr val="FFFFFF"/>
                      </a:solidFill>
                    </a:lnL>
                    <a:lnR w="12700" cmpd="sng">
                      <a:solidFill>
                        <a:srgbClr val="FFFFFF"/>
                      </a:solidFill>
                    </a:lnR>
                    <a:lnT w="12700" cmpd="sng">
                      <a:solidFill>
                        <a:srgbClr val="FFFFFF"/>
                      </a:solidFill>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177875"/>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[13] </a:t>
                      </a:r>
                      <a:r>
                        <a:rPr lang="en-US" altLang="zh-CN" sz="1800" b="0" i="0" kern="1200" dirty="0">
                          <a:solidFill>
                            <a:schemeClr val="dk1"/>
                          </a:solidFill>
                          <a:effectLst/>
                          <a:latin typeface="Arial"/>
                          <a:ea typeface="微软雅黑 Light"/>
                          <a:cs typeface="+mn-cs"/>
                        </a:rPr>
                        <a:t>Nassif N, Munch A O, Molnar C L, et al. Sapphire rapids: The next-generation Intel Xeon scalable processor[C]//2022 IEEE International Solid-State Circuits Conference (ISSCC). IEEE, 2022, 65: 44-46.</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1228808"/>
                  </a:ext>
                </a:extLst>
              </a:tr>
              <a:tr h="603319">
                <a:tc>
                  <a:txBody>
                    <a:bodyPr/>
                    <a:lstStyle>
                      <a:lvl1pPr marL="0" algn="l" defTabSz="914400" rtl="0" eaLnBrk="1" latinLnBrk="0" hangingPunct="1">
                        <a:defRPr sz="1800" kern="1200">
                          <a:solidFill>
                            <a:schemeClr val="dk1"/>
                          </a:solidFill>
                          <a:latin typeface="Arial"/>
                          <a:ea typeface="微软雅黑 Light"/>
                        </a:defRPr>
                      </a:lvl1pPr>
                      <a:lvl2pPr marL="457200" algn="l" defTabSz="914400" rtl="0" eaLnBrk="1" latinLnBrk="0" hangingPunct="1">
                        <a:defRPr sz="1800" kern="1200">
                          <a:solidFill>
                            <a:schemeClr val="dk1"/>
                          </a:solidFill>
                          <a:latin typeface="Arial"/>
                          <a:ea typeface="微软雅黑 Light"/>
                        </a:defRPr>
                      </a:lvl2pPr>
                      <a:lvl3pPr marL="914400" algn="l" defTabSz="914400" rtl="0" eaLnBrk="1" latinLnBrk="0" hangingPunct="1">
                        <a:defRPr sz="1800" kern="1200">
                          <a:solidFill>
                            <a:schemeClr val="dk1"/>
                          </a:solidFill>
                          <a:latin typeface="Arial"/>
                          <a:ea typeface="微软雅黑 Light"/>
                        </a:defRPr>
                      </a:lvl3pPr>
                      <a:lvl4pPr marL="1371600" algn="l" defTabSz="914400" rtl="0" eaLnBrk="1" latinLnBrk="0" hangingPunct="1">
                        <a:defRPr sz="1800" kern="1200">
                          <a:solidFill>
                            <a:schemeClr val="dk1"/>
                          </a:solidFill>
                          <a:latin typeface="Arial"/>
                          <a:ea typeface="微软雅黑 Light"/>
                        </a:defRPr>
                      </a:lvl4pPr>
                      <a:lvl5pPr marL="1828800" algn="l" defTabSz="914400" rtl="0" eaLnBrk="1" latinLnBrk="0" hangingPunct="1">
                        <a:defRPr sz="1800" kern="1200">
                          <a:solidFill>
                            <a:schemeClr val="dk1"/>
                          </a:solidFill>
                          <a:latin typeface="Arial"/>
                          <a:ea typeface="微软雅黑 Light"/>
                        </a:defRPr>
                      </a:lvl5pPr>
                      <a:lvl6pPr marL="2286000" algn="l" defTabSz="914400" rtl="0" eaLnBrk="1" latinLnBrk="0" hangingPunct="1">
                        <a:defRPr sz="1800" kern="1200">
                          <a:solidFill>
                            <a:schemeClr val="dk1"/>
                          </a:solidFill>
                          <a:latin typeface="Arial"/>
                          <a:ea typeface="微软雅黑 Light"/>
                        </a:defRPr>
                      </a:lvl6pPr>
                      <a:lvl7pPr marL="2743200" algn="l" defTabSz="914400" rtl="0" eaLnBrk="1" latinLnBrk="0" hangingPunct="1">
                        <a:defRPr sz="1800" kern="1200">
                          <a:solidFill>
                            <a:schemeClr val="dk1"/>
                          </a:solidFill>
                          <a:latin typeface="Arial"/>
                          <a:ea typeface="微软雅黑 Light"/>
                        </a:defRPr>
                      </a:lvl7pPr>
                      <a:lvl8pPr marL="3200400" algn="l" defTabSz="914400" rtl="0" eaLnBrk="1" latinLnBrk="0" hangingPunct="1">
                        <a:defRPr sz="1800" kern="1200">
                          <a:solidFill>
                            <a:schemeClr val="dk1"/>
                          </a:solidFill>
                          <a:latin typeface="Arial"/>
                          <a:ea typeface="微软雅黑 Light"/>
                        </a:defRPr>
                      </a:lvl8pPr>
                      <a:lvl9pPr marL="3657600" algn="l" defTabSz="914400" rtl="0" eaLnBrk="1" latinLnBrk="0" hangingPunct="1">
                        <a:defRPr sz="1800" kern="1200">
                          <a:solidFill>
                            <a:schemeClr val="dk1"/>
                          </a:solidFill>
                          <a:latin typeface="Arial"/>
                          <a:ea typeface="微软雅黑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[14] </a:t>
                      </a:r>
                      <a:r>
                        <a:rPr lang="en-US" altLang="zh-CN" sz="1800" b="0" i="0" kern="1200" dirty="0">
                          <a:solidFill>
                            <a:schemeClr val="dk1"/>
                          </a:solidFill>
                          <a:effectLst/>
                          <a:latin typeface="Arial"/>
                          <a:ea typeface="微软雅黑 Light"/>
                          <a:cs typeface="+mn-cs"/>
                        </a:rPr>
                        <a:t>Waterman A, </a:t>
                      </a:r>
                      <a:r>
                        <a:rPr lang="en-US" altLang="zh-CN" sz="1800" b="0" i="0" kern="1200" dirty="0" err="1">
                          <a:solidFill>
                            <a:schemeClr val="dk1"/>
                          </a:solidFill>
                          <a:effectLst/>
                          <a:latin typeface="Arial"/>
                          <a:ea typeface="微软雅黑 Light"/>
                          <a:cs typeface="+mn-cs"/>
                        </a:rPr>
                        <a:t>Asanovic</a:t>
                      </a:r>
                      <a:r>
                        <a:rPr lang="en-US" altLang="zh-CN" sz="1800" b="0" i="0" kern="1200" dirty="0">
                          <a:solidFill>
                            <a:schemeClr val="dk1"/>
                          </a:solidFill>
                          <a:effectLst/>
                          <a:latin typeface="Arial"/>
                          <a:ea typeface="微软雅黑 Light"/>
                          <a:cs typeface="+mn-cs"/>
                        </a:rPr>
                        <a:t> K. The RISC-V instruction set manual, volume II: Privileged architecture[J]. RISC-V Foundation, 2019: 1-4.</a:t>
                      </a:r>
                      <a:endParaRPr lang="en-US" altLang="zh-CN" dirty="0"/>
                    </a:p>
                  </a:txBody>
                  <a:tcPr anchor="ctr">
                    <a:lnL w="12700" cmpd="sng">
                      <a:solidFill>
                        <a:srgbClr val="FFFFFF"/>
                      </a:solidFill>
                    </a:lnL>
                    <a:lnR w="12700" cmpd="sng">
                      <a:solidFill>
                        <a:srgbClr val="FFFFFF"/>
                      </a:solidFill>
                    </a:lnR>
                    <a:lnT w="6350" cap="flat" cmpd="sng" algn="ctr">
                      <a:solidFill>
                        <a:srgbClr val="000000">
                          <a:lumMod val="75000"/>
                          <a:lumOff val="25000"/>
                        </a:srgbClr>
                      </a:solidFill>
                      <a:prstDash val="solid"/>
                      <a:round/>
                      <a:headEnd type="none" w="med" len="med"/>
                      <a:tailEnd type="none" w="med" len="med"/>
                    </a:lnT>
                    <a:lnB w="6350" cap="flat" cmpd="sng" algn="ctr">
                      <a:solidFill>
                        <a:srgbClr val="000000">
                          <a:lumMod val="75000"/>
                          <a:lumOff val="2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1524803"/>
                  </a:ext>
                </a:extLst>
              </a:tr>
            </a:tbl>
          </a:graphicData>
        </a:graphic>
      </p:graphicFrame>
    </p:spTree>
    <p:extLst>
      <p:ext uri="{BB962C8B-B14F-4D97-AF65-F5344CB8AC3E}">
        <p14:creationId xmlns:p14="http://schemas.microsoft.com/office/powerpoint/2010/main" val="354566654"/>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a:extLst>
              <a:ext uri="{FF2B5EF4-FFF2-40B4-BE49-F238E27FC236}">
                <a16:creationId xmlns:a16="http://schemas.microsoft.com/office/drawing/2014/main" id="{CA1CEE3D-035F-4E62-BD42-714E40B67217}"/>
              </a:ext>
            </a:extLst>
          </p:cNvPr>
          <p:cNvSpPr txBox="1"/>
          <p:nvPr/>
        </p:nvSpPr>
        <p:spPr>
          <a:xfrm>
            <a:off x="442912" y="1285128"/>
            <a:ext cx="11306175" cy="1612640"/>
          </a:xfrm>
          <a:prstGeom prst="rect">
            <a:avLst/>
          </a:prstGeom>
          <a:solidFill>
            <a:srgbClr val="FFFFFF">
              <a:lumMod val="85000"/>
              <a:alpha val="10000"/>
            </a:srgbClr>
          </a:solidFill>
          <a:ln>
            <a:solidFill>
              <a:srgbClr val="FFFFFF">
                <a:lumMod val="85000"/>
                <a:alpha val="50000"/>
              </a:srgbClr>
            </a:solidFill>
          </a:ln>
        </p:spPr>
        <p:txBody>
          <a:bodyPr wrap="square" lIns="180000" tIns="180000" rIns="180000" bIns="180000" rtlCol="0">
            <a:spAutoFit/>
          </a:bodyPr>
          <a:lstStyle/>
          <a:p>
            <a:pPr marL="0" marR="0" lvl="0" indent="0" algn="just"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微内核将大部分的内核功能模块和驱动移到用户态，应用程序通过同步</a:t>
            </a:r>
            <a:r>
              <a:rPr lang="en-US" altLang="zh-CN" sz="1600" kern="0" spc="100" dirty="0">
                <a:solidFill>
                  <a:srgbClr val="000000">
                    <a:lumMod val="75000"/>
                    <a:lumOff val="25000"/>
                  </a:srgbClr>
                </a:solidFill>
                <a:latin typeface="+mn-ea"/>
                <a:ea typeface="+mn-ea"/>
              </a:rPr>
              <a:t>IPC</a:t>
            </a:r>
            <a:r>
              <a:rPr lang="zh-CN" altLang="en-US" sz="1600" kern="0" spc="100" dirty="0">
                <a:solidFill>
                  <a:srgbClr val="000000">
                    <a:lumMod val="75000"/>
                    <a:lumOff val="25000"/>
                  </a:srgbClr>
                </a:solidFill>
                <a:latin typeface="+mn-ea"/>
                <a:ea typeface="+mn-ea"/>
              </a:rPr>
              <a:t>请求其服务，使用异步</a:t>
            </a:r>
            <a:r>
              <a:rPr lang="en-US" altLang="zh-CN" sz="1600" kern="0" spc="100" dirty="0">
                <a:solidFill>
                  <a:srgbClr val="000000">
                    <a:lumMod val="75000"/>
                    <a:lumOff val="25000"/>
                  </a:srgbClr>
                </a:solidFill>
                <a:latin typeface="+mn-ea"/>
                <a:ea typeface="+mn-ea"/>
              </a:rPr>
              <a:t>IPC</a:t>
            </a:r>
            <a:r>
              <a:rPr lang="zh-CN" altLang="en-US" sz="1600" kern="0" spc="100" dirty="0">
                <a:solidFill>
                  <a:srgbClr val="000000">
                    <a:lumMod val="75000"/>
                    <a:lumOff val="25000"/>
                  </a:srgbClr>
                </a:solidFill>
                <a:latin typeface="+mn-ea"/>
                <a:ea typeface="+mn-ea"/>
              </a:rPr>
              <a:t>（通知机制）进行同步。</a:t>
            </a:r>
            <a:endParaRPr lang="en-US" altLang="zh-CN" sz="1600" kern="0" spc="100" dirty="0">
              <a:solidFill>
                <a:srgbClr val="000000">
                  <a:lumMod val="75000"/>
                  <a:lumOff val="25000"/>
                </a:srgbClr>
              </a:solidFill>
              <a:latin typeface="+mn-ea"/>
              <a:ea typeface="+mn-ea"/>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通知机制需要内核转发</a:t>
            </a:r>
            <a:endParaRPr kumimoji="0" lang="en-US" altLang="zh-CN" sz="1600" b="0" i="0" u="none" strike="noStrike" kern="0" cap="none" spc="100" normalizeH="0" baseline="0" noProof="0" dirty="0">
              <a:ln>
                <a:noFill/>
              </a:ln>
              <a:solidFill>
                <a:srgbClr val="000000">
                  <a:lumMod val="75000"/>
                  <a:lumOff val="25000"/>
                </a:srgbClr>
              </a:solidFill>
              <a:effectLst/>
              <a:uLnTx/>
              <a:uFillTx/>
              <a:latin typeface="+mn-ea"/>
              <a:ea typeface="+mn-ea"/>
            </a:endParaRPr>
          </a:p>
          <a:p>
            <a:pPr marL="285750" marR="0" lvl="0" indent="-285750" algn="just" defTabSz="91440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系统调用和同步</a:t>
            </a:r>
            <a:r>
              <a:rPr kumimoji="0" lang="en-US" altLang="zh-CN" sz="1600" b="0" i="0" u="none" strike="noStrike" kern="0" cap="none" spc="100" normalizeH="0" baseline="0" noProof="0" dirty="0">
                <a:ln>
                  <a:noFill/>
                </a:ln>
                <a:solidFill>
                  <a:srgbClr val="000000">
                    <a:lumMod val="75000"/>
                    <a:lumOff val="25000"/>
                  </a:srgbClr>
                </a:solidFill>
                <a:effectLst/>
                <a:uLnTx/>
                <a:uFillTx/>
                <a:latin typeface="+mn-ea"/>
                <a:ea typeface="+mn-ea"/>
              </a:rPr>
              <a:t>IPC</a:t>
            </a:r>
            <a:r>
              <a:rPr kumimoji="0" lang="zh-CN" altLang="en-US" sz="1600" b="0" i="0" u="none" strike="noStrike" kern="0" cap="none" spc="100" normalizeH="0" baseline="0" noProof="0" dirty="0">
                <a:ln>
                  <a:noFill/>
                </a:ln>
                <a:solidFill>
                  <a:srgbClr val="000000">
                    <a:lumMod val="75000"/>
                    <a:lumOff val="25000"/>
                  </a:srgbClr>
                </a:solidFill>
                <a:effectLst/>
                <a:uLnTx/>
                <a:uFillTx/>
                <a:latin typeface="+mn-ea"/>
                <a:ea typeface="+mn-ea"/>
              </a:rPr>
              <a:t>需要频繁地出入内核</a:t>
            </a:r>
          </a:p>
        </p:txBody>
      </p:sp>
      <p:sp>
        <p:nvSpPr>
          <p:cNvPr id="2" name="标题 1"/>
          <p:cNvSpPr>
            <a:spLocks noGrp="1"/>
          </p:cNvSpPr>
          <p:nvPr>
            <p:ph type="title"/>
          </p:nvPr>
        </p:nvSpPr>
        <p:spPr/>
        <p:txBody>
          <a:bodyPr/>
          <a:lstStyle/>
          <a:p>
            <a:r>
              <a:rPr lang="zh-CN" altLang="en-US" dirty="0"/>
              <a:t>背景及意义</a:t>
            </a:r>
          </a:p>
        </p:txBody>
      </p:sp>
      <p:sp>
        <p:nvSpPr>
          <p:cNvPr id="56" name="矩形: 圆角 55">
            <a:extLst>
              <a:ext uri="{FF2B5EF4-FFF2-40B4-BE49-F238E27FC236}">
                <a16:creationId xmlns:a16="http://schemas.microsoft.com/office/drawing/2014/main" id="{C7680011-A633-457F-B329-22FD85C47045}"/>
              </a:ext>
            </a:extLst>
          </p:cNvPr>
          <p:cNvSpPr/>
          <p:nvPr/>
        </p:nvSpPr>
        <p:spPr>
          <a:xfrm>
            <a:off x="508864" y="1013251"/>
            <a:ext cx="3032502" cy="543754"/>
          </a:xfrm>
          <a:prstGeom prst="roundRect">
            <a:avLst>
              <a:gd name="adj" fmla="val 0"/>
            </a:avLst>
          </a:prstGeom>
          <a:noFill/>
          <a:ln w="12700" cap="flat" cmpd="sng" algn="ctr">
            <a:noFill/>
            <a:prstDash val="solid"/>
            <a:miter lim="800000"/>
          </a:ln>
          <a:effectLst/>
        </p:spPr>
        <p:txBody>
          <a:bodyPr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000" b="1" kern="0" dirty="0">
                <a:solidFill>
                  <a:schemeClr val="accent1"/>
                </a:solidFill>
                <a:latin typeface="+mn-ea"/>
                <a:ea typeface="+mn-ea"/>
              </a:rPr>
              <a:t>背景</a:t>
            </a:r>
            <a:r>
              <a:rPr kumimoji="0" lang="zh-CN" altLang="en-US" sz="2000" b="1" i="0" u="none" strike="noStrike" kern="0" cap="none" spc="0" normalizeH="0" baseline="0" noProof="0" dirty="0">
                <a:ln>
                  <a:noFill/>
                </a:ln>
                <a:solidFill>
                  <a:schemeClr val="accent1"/>
                </a:solidFill>
                <a:effectLst/>
                <a:uLnTx/>
                <a:uFillTx/>
                <a:latin typeface="+mn-ea"/>
                <a:ea typeface="+mn-ea"/>
                <a:cs typeface="+mn-cs"/>
              </a:rPr>
              <a:t> </a:t>
            </a:r>
            <a:r>
              <a:rPr kumimoji="0" lang="zh-CN" altLang="en-US" sz="2000" b="0" i="0" u="none" strike="noStrike" kern="0" cap="none" spc="100" normalizeH="0" baseline="0" noProof="0" dirty="0">
                <a:ln>
                  <a:noFill/>
                </a:ln>
                <a:solidFill>
                  <a:schemeClr val="accent4"/>
                </a:solidFill>
                <a:effectLst/>
                <a:uLnTx/>
                <a:uFillTx/>
                <a:latin typeface="微软雅黑" panose="020B0503020204020204" pitchFamily="34" charset="-122"/>
                <a:cs typeface="+mn-cs"/>
                <a:sym typeface="Wingdings 3" panose="05040102010807070707" pitchFamily="18" charset="2"/>
              </a:rPr>
              <a:t></a:t>
            </a:r>
            <a:r>
              <a:rPr kumimoji="0" lang="zh-CN" altLang="en-US" sz="2000" b="0" i="0" u="none" strike="noStrike" kern="0" cap="none" spc="0" normalizeH="0" baseline="0" noProof="0" dirty="0">
                <a:ln>
                  <a:noFill/>
                </a:ln>
                <a:solidFill>
                  <a:srgbClr val="0079BA"/>
                </a:solidFill>
                <a:effectLst/>
                <a:uLnTx/>
                <a:uFillTx/>
                <a:latin typeface="微软雅黑" panose="020B0503020204020204" pitchFamily="34" charset="-122"/>
                <a:cs typeface="+mn-cs"/>
              </a:rPr>
              <a:t>  </a:t>
            </a:r>
          </a:p>
        </p:txBody>
      </p:sp>
      <p:pic>
        <p:nvPicPr>
          <p:cNvPr id="4" name="图片 3">
            <a:extLst>
              <a:ext uri="{FF2B5EF4-FFF2-40B4-BE49-F238E27FC236}">
                <a16:creationId xmlns:a16="http://schemas.microsoft.com/office/drawing/2014/main" id="{3EAD73F5-F170-4ECD-8214-54AF6DF28108}"/>
              </a:ext>
            </a:extLst>
          </p:cNvPr>
          <p:cNvPicPr>
            <a:picLocks noChangeAspect="1"/>
          </p:cNvPicPr>
          <p:nvPr/>
        </p:nvPicPr>
        <p:blipFill>
          <a:blip r:embed="rId3"/>
          <a:stretch>
            <a:fillRect/>
          </a:stretch>
        </p:blipFill>
        <p:spPr>
          <a:xfrm>
            <a:off x="1642011" y="2849621"/>
            <a:ext cx="8486775" cy="3168575"/>
          </a:xfrm>
          <a:prstGeom prst="rect">
            <a:avLst/>
          </a:prstGeom>
        </p:spPr>
      </p:pic>
    </p:spTree>
    <p:extLst>
      <p:ext uri="{BB962C8B-B14F-4D97-AF65-F5344CB8AC3E}">
        <p14:creationId xmlns:p14="http://schemas.microsoft.com/office/powerpoint/2010/main" val="417505198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背景及意义</a:t>
            </a:r>
          </a:p>
        </p:txBody>
      </p:sp>
      <p:sp>
        <p:nvSpPr>
          <p:cNvPr id="16" name="矩形 15">
            <a:extLst>
              <a:ext uri="{FF2B5EF4-FFF2-40B4-BE49-F238E27FC236}">
                <a16:creationId xmlns:a16="http://schemas.microsoft.com/office/drawing/2014/main" id="{8B63F26B-FF54-4937-B878-8565FDBDD07A}"/>
              </a:ext>
            </a:extLst>
          </p:cNvPr>
          <p:cNvSpPr/>
          <p:nvPr/>
        </p:nvSpPr>
        <p:spPr>
          <a:xfrm>
            <a:off x="660399" y="1131263"/>
            <a:ext cx="4732215" cy="4352182"/>
          </a:xfrm>
          <a:prstGeom prst="rect">
            <a:avLst/>
          </a:prstGeom>
          <a:solidFill>
            <a:schemeClr val="bg2"/>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94DBC7FA-8500-4B1B-A92C-F23DE46D7DC2}"/>
              </a:ext>
            </a:extLst>
          </p:cNvPr>
          <p:cNvSpPr/>
          <p:nvPr/>
        </p:nvSpPr>
        <p:spPr>
          <a:xfrm>
            <a:off x="547949" y="5610842"/>
            <a:ext cx="4998741" cy="2983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spc="300" dirty="0"/>
              <a:t>系统框架</a:t>
            </a:r>
          </a:p>
        </p:txBody>
      </p:sp>
      <p:sp>
        <p:nvSpPr>
          <p:cNvPr id="19" name="文本框 18">
            <a:extLst>
              <a:ext uri="{FF2B5EF4-FFF2-40B4-BE49-F238E27FC236}">
                <a16:creationId xmlns:a16="http://schemas.microsoft.com/office/drawing/2014/main" id="{43D41235-5CE2-4B7B-9F05-468BD62E95C3}"/>
              </a:ext>
            </a:extLst>
          </p:cNvPr>
          <p:cNvSpPr txBox="1"/>
          <p:nvPr/>
        </p:nvSpPr>
        <p:spPr>
          <a:xfrm>
            <a:off x="6143501" y="1236990"/>
            <a:ext cx="2165296" cy="560153"/>
          </a:xfrm>
          <a:prstGeom prst="rect">
            <a:avLst/>
          </a:prstGeom>
          <a:solidFill>
            <a:schemeClr val="accent4"/>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目标</a:t>
            </a:r>
          </a:p>
        </p:txBody>
      </p:sp>
      <p:pic>
        <p:nvPicPr>
          <p:cNvPr id="20" name="图片 19">
            <a:extLst>
              <a:ext uri="{FF2B5EF4-FFF2-40B4-BE49-F238E27FC236}">
                <a16:creationId xmlns:a16="http://schemas.microsoft.com/office/drawing/2014/main" id="{A6599F37-8C09-470E-AD2B-39C466D3A3B9}"/>
              </a:ext>
            </a:extLst>
          </p:cNvPr>
          <p:cNvPicPr>
            <a:picLocks noChangeAspect="1"/>
          </p:cNvPicPr>
          <p:nvPr/>
        </p:nvPicPr>
        <p:blipFill>
          <a:blip r:embed="rId3"/>
          <a:stretch>
            <a:fillRect/>
          </a:stretch>
        </p:blipFill>
        <p:spPr>
          <a:xfrm>
            <a:off x="791601" y="1929032"/>
            <a:ext cx="4398135" cy="3033196"/>
          </a:xfrm>
          <a:prstGeom prst="rect">
            <a:avLst/>
          </a:prstGeom>
        </p:spPr>
      </p:pic>
      <p:sp>
        <p:nvSpPr>
          <p:cNvPr id="21" name="Freeform 103">
            <a:extLst>
              <a:ext uri="{FF2B5EF4-FFF2-40B4-BE49-F238E27FC236}">
                <a16:creationId xmlns:a16="http://schemas.microsoft.com/office/drawing/2014/main" id="{22A5D40A-AEE4-45FC-8FFF-17ED66D1CB8E}"/>
              </a:ext>
            </a:extLst>
          </p:cNvPr>
          <p:cNvSpPr>
            <a:spLocks noEditPoints="1"/>
          </p:cNvSpPr>
          <p:nvPr/>
        </p:nvSpPr>
        <p:spPr bwMode="auto">
          <a:xfrm>
            <a:off x="5651079" y="1266804"/>
            <a:ext cx="358648" cy="576400"/>
          </a:xfrm>
          <a:custGeom>
            <a:avLst/>
            <a:gdLst>
              <a:gd name="T0" fmla="*/ 88 w 106"/>
              <a:gd name="T1" fmla="*/ 94 h 170"/>
              <a:gd name="T2" fmla="*/ 55 w 106"/>
              <a:gd name="T3" fmla="*/ 107 h 170"/>
              <a:gd name="T4" fmla="*/ 72 w 106"/>
              <a:gd name="T5" fmla="*/ 170 h 170"/>
              <a:gd name="T6" fmla="*/ 84 w 106"/>
              <a:gd name="T7" fmla="*/ 149 h 170"/>
              <a:gd name="T8" fmla="*/ 106 w 106"/>
              <a:gd name="T9" fmla="*/ 161 h 170"/>
              <a:gd name="T10" fmla="*/ 88 w 106"/>
              <a:gd name="T11" fmla="*/ 94 h 170"/>
              <a:gd name="T12" fmla="*/ 52 w 106"/>
              <a:gd name="T13" fmla="*/ 21 h 170"/>
              <a:gd name="T14" fmla="*/ 23 w 106"/>
              <a:gd name="T15" fmla="*/ 50 h 170"/>
              <a:gd name="T16" fmla="*/ 52 w 106"/>
              <a:gd name="T17" fmla="*/ 78 h 170"/>
              <a:gd name="T18" fmla="*/ 81 w 106"/>
              <a:gd name="T19" fmla="*/ 50 h 170"/>
              <a:gd name="T20" fmla="*/ 52 w 106"/>
              <a:gd name="T21" fmla="*/ 21 h 170"/>
              <a:gd name="T22" fmla="*/ 101 w 106"/>
              <a:gd name="T23" fmla="*/ 50 h 170"/>
              <a:gd name="T24" fmla="*/ 52 w 106"/>
              <a:gd name="T25" fmla="*/ 0 h 170"/>
              <a:gd name="T26" fmla="*/ 2 w 106"/>
              <a:gd name="T27" fmla="*/ 50 h 170"/>
              <a:gd name="T28" fmla="*/ 52 w 106"/>
              <a:gd name="T29" fmla="*/ 99 h 170"/>
              <a:gd name="T30" fmla="*/ 101 w 106"/>
              <a:gd name="T31" fmla="*/ 50 h 170"/>
              <a:gd name="T32" fmla="*/ 52 w 106"/>
              <a:gd name="T33" fmla="*/ 87 h 170"/>
              <a:gd name="T34" fmla="*/ 15 w 106"/>
              <a:gd name="T35" fmla="*/ 50 h 170"/>
              <a:gd name="T36" fmla="*/ 52 w 106"/>
              <a:gd name="T37" fmla="*/ 13 h 170"/>
              <a:gd name="T38" fmla="*/ 89 w 106"/>
              <a:gd name="T39" fmla="*/ 50 h 170"/>
              <a:gd name="T40" fmla="*/ 52 w 106"/>
              <a:gd name="T41" fmla="*/ 87 h 170"/>
              <a:gd name="T42" fmla="*/ 0 w 106"/>
              <a:gd name="T43" fmla="*/ 148 h 170"/>
              <a:gd name="T44" fmla="*/ 21 w 106"/>
              <a:gd name="T45" fmla="*/ 135 h 170"/>
              <a:gd name="T46" fmla="*/ 34 w 106"/>
              <a:gd name="T47" fmla="*/ 157 h 170"/>
              <a:gd name="T48" fmla="*/ 47 w 106"/>
              <a:gd name="T49" fmla="*/ 107 h 170"/>
              <a:gd name="T50" fmla="*/ 14 w 106"/>
              <a:gd name="T51" fmla="*/ 93 h 170"/>
              <a:gd name="T52" fmla="*/ 0 w 106"/>
              <a:gd name="T53"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70">
                <a:moveTo>
                  <a:pt x="88" y="94"/>
                </a:moveTo>
                <a:cubicBezTo>
                  <a:pt x="79" y="101"/>
                  <a:pt x="68" y="106"/>
                  <a:pt x="55" y="107"/>
                </a:cubicBezTo>
                <a:cubicBezTo>
                  <a:pt x="72" y="170"/>
                  <a:pt x="72" y="170"/>
                  <a:pt x="72" y="170"/>
                </a:cubicBezTo>
                <a:cubicBezTo>
                  <a:pt x="84" y="149"/>
                  <a:pt x="84" y="149"/>
                  <a:pt x="84" y="149"/>
                </a:cubicBezTo>
                <a:cubicBezTo>
                  <a:pt x="106" y="161"/>
                  <a:pt x="106" y="161"/>
                  <a:pt x="106" y="161"/>
                </a:cubicBezTo>
                <a:lnTo>
                  <a:pt x="88" y="94"/>
                </a:lnTo>
                <a:close/>
                <a:moveTo>
                  <a:pt x="52" y="21"/>
                </a:moveTo>
                <a:cubicBezTo>
                  <a:pt x="36" y="21"/>
                  <a:pt x="23" y="34"/>
                  <a:pt x="23" y="50"/>
                </a:cubicBezTo>
                <a:cubicBezTo>
                  <a:pt x="23" y="65"/>
                  <a:pt x="36" y="78"/>
                  <a:pt x="52" y="78"/>
                </a:cubicBezTo>
                <a:cubicBezTo>
                  <a:pt x="68" y="78"/>
                  <a:pt x="81" y="65"/>
                  <a:pt x="81" y="50"/>
                </a:cubicBezTo>
                <a:cubicBezTo>
                  <a:pt x="81" y="34"/>
                  <a:pt x="68" y="21"/>
                  <a:pt x="52" y="21"/>
                </a:cubicBezTo>
                <a:close/>
                <a:moveTo>
                  <a:pt x="101" y="50"/>
                </a:moveTo>
                <a:cubicBezTo>
                  <a:pt x="101" y="22"/>
                  <a:pt x="79" y="0"/>
                  <a:pt x="52" y="0"/>
                </a:cubicBezTo>
                <a:cubicBezTo>
                  <a:pt x="24" y="0"/>
                  <a:pt x="2" y="22"/>
                  <a:pt x="2" y="50"/>
                </a:cubicBezTo>
                <a:cubicBezTo>
                  <a:pt x="2" y="77"/>
                  <a:pt x="24" y="99"/>
                  <a:pt x="52" y="99"/>
                </a:cubicBezTo>
                <a:cubicBezTo>
                  <a:pt x="79" y="99"/>
                  <a:pt x="101" y="77"/>
                  <a:pt x="101" y="50"/>
                </a:cubicBezTo>
                <a:close/>
                <a:moveTo>
                  <a:pt x="52" y="87"/>
                </a:moveTo>
                <a:cubicBezTo>
                  <a:pt x="31" y="87"/>
                  <a:pt x="15" y="70"/>
                  <a:pt x="15" y="50"/>
                </a:cubicBezTo>
                <a:cubicBezTo>
                  <a:pt x="15" y="29"/>
                  <a:pt x="31" y="13"/>
                  <a:pt x="52" y="13"/>
                </a:cubicBezTo>
                <a:cubicBezTo>
                  <a:pt x="72" y="13"/>
                  <a:pt x="89" y="29"/>
                  <a:pt x="89" y="50"/>
                </a:cubicBezTo>
                <a:cubicBezTo>
                  <a:pt x="89" y="70"/>
                  <a:pt x="72" y="87"/>
                  <a:pt x="52" y="87"/>
                </a:cubicBezTo>
                <a:close/>
                <a:moveTo>
                  <a:pt x="0" y="148"/>
                </a:moveTo>
                <a:cubicBezTo>
                  <a:pt x="21" y="135"/>
                  <a:pt x="21" y="135"/>
                  <a:pt x="21" y="135"/>
                </a:cubicBezTo>
                <a:cubicBezTo>
                  <a:pt x="34" y="157"/>
                  <a:pt x="34" y="157"/>
                  <a:pt x="34" y="157"/>
                </a:cubicBezTo>
                <a:cubicBezTo>
                  <a:pt x="47" y="107"/>
                  <a:pt x="47" y="107"/>
                  <a:pt x="47" y="107"/>
                </a:cubicBezTo>
                <a:cubicBezTo>
                  <a:pt x="35" y="106"/>
                  <a:pt x="23" y="101"/>
                  <a:pt x="14" y="93"/>
                </a:cubicBezTo>
                <a:lnTo>
                  <a:pt x="0" y="14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椭圆 21">
            <a:extLst>
              <a:ext uri="{FF2B5EF4-FFF2-40B4-BE49-F238E27FC236}">
                <a16:creationId xmlns:a16="http://schemas.microsoft.com/office/drawing/2014/main" id="{C9C6CA67-788C-4800-8479-3BFCB5A2E8FB}"/>
              </a:ext>
            </a:extLst>
          </p:cNvPr>
          <p:cNvSpPr/>
          <p:nvPr/>
        </p:nvSpPr>
        <p:spPr>
          <a:xfrm>
            <a:off x="5651079" y="2440803"/>
            <a:ext cx="549915" cy="422647"/>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01</a:t>
            </a:r>
            <a:endParaRPr lang="zh-CN" altLang="en-US" sz="1200" dirty="0"/>
          </a:p>
        </p:txBody>
      </p:sp>
      <p:sp>
        <p:nvSpPr>
          <p:cNvPr id="23" name="文本框 22">
            <a:extLst>
              <a:ext uri="{FF2B5EF4-FFF2-40B4-BE49-F238E27FC236}">
                <a16:creationId xmlns:a16="http://schemas.microsoft.com/office/drawing/2014/main" id="{3650D16D-0BE6-46F3-BAF5-F8ED2D9F9A61}"/>
              </a:ext>
            </a:extLst>
          </p:cNvPr>
          <p:cNvSpPr txBox="1"/>
          <p:nvPr/>
        </p:nvSpPr>
        <p:spPr>
          <a:xfrm>
            <a:off x="6308054" y="2309917"/>
            <a:ext cx="5021354"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利用用户态中断硬件机制，设计无需内核转发的通知机制</a:t>
            </a:r>
            <a:r>
              <a:rPr lang="en-US" altLang="zh-CN" sz="1800" dirty="0">
                <a:latin typeface="+mn-ea"/>
                <a:ea typeface="+mn-ea"/>
              </a:rPr>
              <a:t>(U-notification)</a:t>
            </a:r>
          </a:p>
        </p:txBody>
      </p:sp>
      <p:sp>
        <p:nvSpPr>
          <p:cNvPr id="24" name="椭圆 23">
            <a:extLst>
              <a:ext uri="{FF2B5EF4-FFF2-40B4-BE49-F238E27FC236}">
                <a16:creationId xmlns:a16="http://schemas.microsoft.com/office/drawing/2014/main" id="{03DF12CA-A6B7-482A-B6DC-AEDA58C80B84}"/>
              </a:ext>
            </a:extLst>
          </p:cNvPr>
          <p:cNvSpPr/>
          <p:nvPr/>
        </p:nvSpPr>
        <p:spPr>
          <a:xfrm>
            <a:off x="5651079" y="3212601"/>
            <a:ext cx="549915" cy="422647"/>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02</a:t>
            </a:r>
            <a:endParaRPr lang="zh-CN" altLang="en-US" sz="1200" dirty="0"/>
          </a:p>
        </p:txBody>
      </p:sp>
      <p:sp>
        <p:nvSpPr>
          <p:cNvPr id="25" name="文本框 24">
            <a:extLst>
              <a:ext uri="{FF2B5EF4-FFF2-40B4-BE49-F238E27FC236}">
                <a16:creationId xmlns:a16="http://schemas.microsoft.com/office/drawing/2014/main" id="{DB3F43AD-EFA4-4FAB-BCC8-C7A7197A2F0D}"/>
              </a:ext>
            </a:extLst>
          </p:cNvPr>
          <p:cNvSpPr txBox="1"/>
          <p:nvPr/>
        </p:nvSpPr>
        <p:spPr>
          <a:xfrm>
            <a:off x="6308054" y="3081715"/>
            <a:ext cx="5021354"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借助共享内存和异步编程机制，设计无需陷入内核的异步系统调用和异步</a:t>
            </a:r>
            <a:r>
              <a:rPr lang="en-US" altLang="zh-CN" sz="1800" dirty="0">
                <a:latin typeface="+mn-ea"/>
                <a:ea typeface="+mn-ea"/>
              </a:rPr>
              <a:t>IPC</a:t>
            </a:r>
            <a:r>
              <a:rPr lang="zh-CN" altLang="en-US" sz="1800" dirty="0">
                <a:latin typeface="+mn-ea"/>
                <a:ea typeface="+mn-ea"/>
              </a:rPr>
              <a:t>框架。</a:t>
            </a:r>
            <a:endParaRPr lang="en-US" altLang="zh-CN" sz="1800" dirty="0">
              <a:latin typeface="+mn-ea"/>
              <a:ea typeface="+mn-ea"/>
            </a:endParaRPr>
          </a:p>
        </p:txBody>
      </p:sp>
      <p:sp>
        <p:nvSpPr>
          <p:cNvPr id="13" name="文本框 12">
            <a:extLst>
              <a:ext uri="{FF2B5EF4-FFF2-40B4-BE49-F238E27FC236}">
                <a16:creationId xmlns:a16="http://schemas.microsoft.com/office/drawing/2014/main" id="{9C71D350-BFF5-1840-9D1A-5847804867A5}"/>
              </a:ext>
            </a:extLst>
          </p:cNvPr>
          <p:cNvSpPr txBox="1"/>
          <p:nvPr/>
        </p:nvSpPr>
        <p:spPr>
          <a:xfrm>
            <a:off x="6200994" y="4115990"/>
            <a:ext cx="2165296" cy="560153"/>
          </a:xfrm>
          <a:prstGeom prst="rect">
            <a:avLst/>
          </a:prstGeom>
          <a:solidFill>
            <a:schemeClr val="accent4"/>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意义</a:t>
            </a:r>
          </a:p>
        </p:txBody>
      </p:sp>
      <p:sp>
        <p:nvSpPr>
          <p:cNvPr id="14" name="Freeform 103">
            <a:extLst>
              <a:ext uri="{FF2B5EF4-FFF2-40B4-BE49-F238E27FC236}">
                <a16:creationId xmlns:a16="http://schemas.microsoft.com/office/drawing/2014/main" id="{1123A9D9-FA4F-9545-8F76-C88238301ECD}"/>
              </a:ext>
            </a:extLst>
          </p:cNvPr>
          <p:cNvSpPr>
            <a:spLocks noEditPoints="1"/>
          </p:cNvSpPr>
          <p:nvPr/>
        </p:nvSpPr>
        <p:spPr bwMode="auto">
          <a:xfrm>
            <a:off x="5708572" y="4145804"/>
            <a:ext cx="358648" cy="576400"/>
          </a:xfrm>
          <a:custGeom>
            <a:avLst/>
            <a:gdLst>
              <a:gd name="T0" fmla="*/ 88 w 106"/>
              <a:gd name="T1" fmla="*/ 94 h 170"/>
              <a:gd name="T2" fmla="*/ 55 w 106"/>
              <a:gd name="T3" fmla="*/ 107 h 170"/>
              <a:gd name="T4" fmla="*/ 72 w 106"/>
              <a:gd name="T5" fmla="*/ 170 h 170"/>
              <a:gd name="T6" fmla="*/ 84 w 106"/>
              <a:gd name="T7" fmla="*/ 149 h 170"/>
              <a:gd name="T8" fmla="*/ 106 w 106"/>
              <a:gd name="T9" fmla="*/ 161 h 170"/>
              <a:gd name="T10" fmla="*/ 88 w 106"/>
              <a:gd name="T11" fmla="*/ 94 h 170"/>
              <a:gd name="T12" fmla="*/ 52 w 106"/>
              <a:gd name="T13" fmla="*/ 21 h 170"/>
              <a:gd name="T14" fmla="*/ 23 w 106"/>
              <a:gd name="T15" fmla="*/ 50 h 170"/>
              <a:gd name="T16" fmla="*/ 52 w 106"/>
              <a:gd name="T17" fmla="*/ 78 h 170"/>
              <a:gd name="T18" fmla="*/ 81 w 106"/>
              <a:gd name="T19" fmla="*/ 50 h 170"/>
              <a:gd name="T20" fmla="*/ 52 w 106"/>
              <a:gd name="T21" fmla="*/ 21 h 170"/>
              <a:gd name="T22" fmla="*/ 101 w 106"/>
              <a:gd name="T23" fmla="*/ 50 h 170"/>
              <a:gd name="T24" fmla="*/ 52 w 106"/>
              <a:gd name="T25" fmla="*/ 0 h 170"/>
              <a:gd name="T26" fmla="*/ 2 w 106"/>
              <a:gd name="T27" fmla="*/ 50 h 170"/>
              <a:gd name="T28" fmla="*/ 52 w 106"/>
              <a:gd name="T29" fmla="*/ 99 h 170"/>
              <a:gd name="T30" fmla="*/ 101 w 106"/>
              <a:gd name="T31" fmla="*/ 50 h 170"/>
              <a:gd name="T32" fmla="*/ 52 w 106"/>
              <a:gd name="T33" fmla="*/ 87 h 170"/>
              <a:gd name="T34" fmla="*/ 15 w 106"/>
              <a:gd name="T35" fmla="*/ 50 h 170"/>
              <a:gd name="T36" fmla="*/ 52 w 106"/>
              <a:gd name="T37" fmla="*/ 13 h 170"/>
              <a:gd name="T38" fmla="*/ 89 w 106"/>
              <a:gd name="T39" fmla="*/ 50 h 170"/>
              <a:gd name="T40" fmla="*/ 52 w 106"/>
              <a:gd name="T41" fmla="*/ 87 h 170"/>
              <a:gd name="T42" fmla="*/ 0 w 106"/>
              <a:gd name="T43" fmla="*/ 148 h 170"/>
              <a:gd name="T44" fmla="*/ 21 w 106"/>
              <a:gd name="T45" fmla="*/ 135 h 170"/>
              <a:gd name="T46" fmla="*/ 34 w 106"/>
              <a:gd name="T47" fmla="*/ 157 h 170"/>
              <a:gd name="T48" fmla="*/ 47 w 106"/>
              <a:gd name="T49" fmla="*/ 107 h 170"/>
              <a:gd name="T50" fmla="*/ 14 w 106"/>
              <a:gd name="T51" fmla="*/ 93 h 170"/>
              <a:gd name="T52" fmla="*/ 0 w 106"/>
              <a:gd name="T53"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70">
                <a:moveTo>
                  <a:pt x="88" y="94"/>
                </a:moveTo>
                <a:cubicBezTo>
                  <a:pt x="79" y="101"/>
                  <a:pt x="68" y="106"/>
                  <a:pt x="55" y="107"/>
                </a:cubicBezTo>
                <a:cubicBezTo>
                  <a:pt x="72" y="170"/>
                  <a:pt x="72" y="170"/>
                  <a:pt x="72" y="170"/>
                </a:cubicBezTo>
                <a:cubicBezTo>
                  <a:pt x="84" y="149"/>
                  <a:pt x="84" y="149"/>
                  <a:pt x="84" y="149"/>
                </a:cubicBezTo>
                <a:cubicBezTo>
                  <a:pt x="106" y="161"/>
                  <a:pt x="106" y="161"/>
                  <a:pt x="106" y="161"/>
                </a:cubicBezTo>
                <a:lnTo>
                  <a:pt x="88" y="94"/>
                </a:lnTo>
                <a:close/>
                <a:moveTo>
                  <a:pt x="52" y="21"/>
                </a:moveTo>
                <a:cubicBezTo>
                  <a:pt x="36" y="21"/>
                  <a:pt x="23" y="34"/>
                  <a:pt x="23" y="50"/>
                </a:cubicBezTo>
                <a:cubicBezTo>
                  <a:pt x="23" y="65"/>
                  <a:pt x="36" y="78"/>
                  <a:pt x="52" y="78"/>
                </a:cubicBezTo>
                <a:cubicBezTo>
                  <a:pt x="68" y="78"/>
                  <a:pt x="81" y="65"/>
                  <a:pt x="81" y="50"/>
                </a:cubicBezTo>
                <a:cubicBezTo>
                  <a:pt x="81" y="34"/>
                  <a:pt x="68" y="21"/>
                  <a:pt x="52" y="21"/>
                </a:cubicBezTo>
                <a:close/>
                <a:moveTo>
                  <a:pt x="101" y="50"/>
                </a:moveTo>
                <a:cubicBezTo>
                  <a:pt x="101" y="22"/>
                  <a:pt x="79" y="0"/>
                  <a:pt x="52" y="0"/>
                </a:cubicBezTo>
                <a:cubicBezTo>
                  <a:pt x="24" y="0"/>
                  <a:pt x="2" y="22"/>
                  <a:pt x="2" y="50"/>
                </a:cubicBezTo>
                <a:cubicBezTo>
                  <a:pt x="2" y="77"/>
                  <a:pt x="24" y="99"/>
                  <a:pt x="52" y="99"/>
                </a:cubicBezTo>
                <a:cubicBezTo>
                  <a:pt x="79" y="99"/>
                  <a:pt x="101" y="77"/>
                  <a:pt x="101" y="50"/>
                </a:cubicBezTo>
                <a:close/>
                <a:moveTo>
                  <a:pt x="52" y="87"/>
                </a:moveTo>
                <a:cubicBezTo>
                  <a:pt x="31" y="87"/>
                  <a:pt x="15" y="70"/>
                  <a:pt x="15" y="50"/>
                </a:cubicBezTo>
                <a:cubicBezTo>
                  <a:pt x="15" y="29"/>
                  <a:pt x="31" y="13"/>
                  <a:pt x="52" y="13"/>
                </a:cubicBezTo>
                <a:cubicBezTo>
                  <a:pt x="72" y="13"/>
                  <a:pt x="89" y="29"/>
                  <a:pt x="89" y="50"/>
                </a:cubicBezTo>
                <a:cubicBezTo>
                  <a:pt x="89" y="70"/>
                  <a:pt x="72" y="87"/>
                  <a:pt x="52" y="87"/>
                </a:cubicBezTo>
                <a:close/>
                <a:moveTo>
                  <a:pt x="0" y="148"/>
                </a:moveTo>
                <a:cubicBezTo>
                  <a:pt x="21" y="135"/>
                  <a:pt x="21" y="135"/>
                  <a:pt x="21" y="135"/>
                </a:cubicBezTo>
                <a:cubicBezTo>
                  <a:pt x="34" y="157"/>
                  <a:pt x="34" y="157"/>
                  <a:pt x="34" y="157"/>
                </a:cubicBezTo>
                <a:cubicBezTo>
                  <a:pt x="47" y="107"/>
                  <a:pt x="47" y="107"/>
                  <a:pt x="47" y="107"/>
                </a:cubicBezTo>
                <a:cubicBezTo>
                  <a:pt x="35" y="106"/>
                  <a:pt x="23" y="101"/>
                  <a:pt x="14" y="93"/>
                </a:cubicBezTo>
                <a:lnTo>
                  <a:pt x="0" y="14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椭圆 25">
            <a:extLst>
              <a:ext uri="{FF2B5EF4-FFF2-40B4-BE49-F238E27FC236}">
                <a16:creationId xmlns:a16="http://schemas.microsoft.com/office/drawing/2014/main" id="{61E5A38B-A9C3-344A-85F9-4AEE458319A8}"/>
              </a:ext>
            </a:extLst>
          </p:cNvPr>
          <p:cNvSpPr/>
          <p:nvPr/>
        </p:nvSpPr>
        <p:spPr>
          <a:xfrm>
            <a:off x="5654490" y="5018674"/>
            <a:ext cx="549915" cy="422647"/>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00</a:t>
            </a:r>
            <a:endParaRPr lang="zh-CN" altLang="en-US" sz="1200" dirty="0"/>
          </a:p>
        </p:txBody>
      </p:sp>
      <p:sp>
        <p:nvSpPr>
          <p:cNvPr id="27" name="文本框 26">
            <a:extLst>
              <a:ext uri="{FF2B5EF4-FFF2-40B4-BE49-F238E27FC236}">
                <a16:creationId xmlns:a16="http://schemas.microsoft.com/office/drawing/2014/main" id="{F1B9E6F0-11E7-EF46-8401-5523D37C62C1}"/>
              </a:ext>
            </a:extLst>
          </p:cNvPr>
          <p:cNvSpPr txBox="1"/>
          <p:nvPr/>
        </p:nvSpPr>
        <p:spPr>
          <a:xfrm>
            <a:off x="6311465" y="4887788"/>
            <a:ext cx="5021354" cy="685124"/>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eaLnBrk="1" hangingPunct="1"/>
            <a:r>
              <a:rPr lang="zh-CN" altLang="en-US" sz="1800" dirty="0">
                <a:latin typeface="+mn-ea"/>
                <a:ea typeface="+mn-ea"/>
              </a:rPr>
              <a:t>减少系统中的特权级切换，提升用户态并发性，进而提升系统的整体性能。</a:t>
            </a:r>
            <a:endParaRPr lang="en-US" altLang="zh-CN" sz="1800" dirty="0">
              <a:latin typeface="+mn-ea"/>
              <a:ea typeface="+mn-ea"/>
            </a:endParaRPr>
          </a:p>
        </p:txBody>
      </p:sp>
    </p:spTree>
    <p:extLst>
      <p:ext uri="{BB962C8B-B14F-4D97-AF65-F5344CB8AC3E}">
        <p14:creationId xmlns:p14="http://schemas.microsoft.com/office/powerpoint/2010/main" val="193086820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国内外研究现状</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表格 16">
            <a:extLst>
              <a:ext uri="{FF2B5EF4-FFF2-40B4-BE49-F238E27FC236}">
                <a16:creationId xmlns:a16="http://schemas.microsoft.com/office/drawing/2014/main" id="{60562956-9602-432A-B86B-DEB64CA09EE3}"/>
              </a:ext>
            </a:extLst>
          </p:cNvPr>
          <p:cNvGraphicFramePr>
            <a:graphicFrameLocks noGrp="1"/>
          </p:cNvGraphicFramePr>
          <p:nvPr>
            <p:extLst>
              <p:ext uri="{D42A27DB-BD31-4B8C-83A1-F6EECF244321}">
                <p14:modId xmlns:p14="http://schemas.microsoft.com/office/powerpoint/2010/main" val="2816157664"/>
              </p:ext>
            </p:extLst>
          </p:nvPr>
        </p:nvGraphicFramePr>
        <p:xfrm>
          <a:off x="1770414" y="1614008"/>
          <a:ext cx="9344892" cy="4450080"/>
        </p:xfrm>
        <a:graphic>
          <a:graphicData uri="http://schemas.openxmlformats.org/drawingml/2006/table">
            <a:tbl>
              <a:tblPr firstRow="1" bandRow="1">
                <a:tableStyleId>{5C22544A-7EE6-4342-B048-85BDC9FD1C3A}</a:tableStyleId>
              </a:tblPr>
              <a:tblGrid>
                <a:gridCol w="1566552">
                  <a:extLst>
                    <a:ext uri="{9D8B030D-6E8A-4147-A177-3AD203B41FA5}">
                      <a16:colId xmlns:a16="http://schemas.microsoft.com/office/drawing/2014/main" val="930473819"/>
                    </a:ext>
                  </a:extLst>
                </a:gridCol>
                <a:gridCol w="2683824">
                  <a:extLst>
                    <a:ext uri="{9D8B030D-6E8A-4147-A177-3AD203B41FA5}">
                      <a16:colId xmlns:a16="http://schemas.microsoft.com/office/drawing/2014/main" val="2793346516"/>
                    </a:ext>
                  </a:extLst>
                </a:gridCol>
                <a:gridCol w="2054431">
                  <a:extLst>
                    <a:ext uri="{9D8B030D-6E8A-4147-A177-3AD203B41FA5}">
                      <a16:colId xmlns:a16="http://schemas.microsoft.com/office/drawing/2014/main" val="1943138545"/>
                    </a:ext>
                  </a:extLst>
                </a:gridCol>
                <a:gridCol w="3040085">
                  <a:extLst>
                    <a:ext uri="{9D8B030D-6E8A-4147-A177-3AD203B41FA5}">
                      <a16:colId xmlns:a16="http://schemas.microsoft.com/office/drawing/2014/main" val="3330276622"/>
                    </a:ext>
                  </a:extLst>
                </a:gridCol>
              </a:tblGrid>
              <a:tr h="370840">
                <a:tc>
                  <a:txBody>
                    <a:bodyPr/>
                    <a:lstStyle/>
                    <a:p>
                      <a:r>
                        <a:rPr lang="zh-CN" altLang="en-US" dirty="0"/>
                        <a:t>优化方法</a:t>
                      </a:r>
                    </a:p>
                  </a:txBody>
                  <a:tcPr anchor="ctr"/>
                </a:tc>
                <a:tc>
                  <a:txBody>
                    <a:bodyPr/>
                    <a:lstStyle/>
                    <a:p>
                      <a:r>
                        <a:rPr lang="zh-CN" altLang="en-US" dirty="0"/>
                        <a:t>详细分类</a:t>
                      </a:r>
                    </a:p>
                  </a:txBody>
                  <a:tcPr anchor="ctr"/>
                </a:tc>
                <a:tc>
                  <a:txBody>
                    <a:bodyPr/>
                    <a:lstStyle/>
                    <a:p>
                      <a:r>
                        <a:rPr lang="zh-CN" altLang="en-US" dirty="0"/>
                        <a:t>实例</a:t>
                      </a:r>
                    </a:p>
                  </a:txBody>
                  <a:tcPr anchor="ctr"/>
                </a:tc>
                <a:tc>
                  <a:txBody>
                    <a:bodyPr/>
                    <a:lstStyle/>
                    <a:p>
                      <a:r>
                        <a:rPr lang="zh-CN" altLang="en-US" dirty="0"/>
                        <a:t>缺点</a:t>
                      </a:r>
                    </a:p>
                  </a:txBody>
                  <a:tcPr anchor="ctr"/>
                </a:tc>
                <a:extLst>
                  <a:ext uri="{0D108BD9-81ED-4DB2-BD59-A6C34878D82A}">
                    <a16:rowId xmlns:a16="http://schemas.microsoft.com/office/drawing/2014/main" val="473447919"/>
                  </a:ext>
                </a:extLst>
              </a:tr>
              <a:tr h="370840">
                <a:tc rowSpan="3">
                  <a:txBody>
                    <a:bodyPr/>
                    <a:lstStyle/>
                    <a:p>
                      <a:pPr algn="ctr"/>
                      <a:r>
                        <a:rPr lang="zh-CN" altLang="en-US" dirty="0"/>
                        <a:t>减少内核路径</a:t>
                      </a:r>
                    </a:p>
                  </a:txBody>
                  <a:tcPr anchor="ctr"/>
                </a:tc>
                <a:tc>
                  <a:txBody>
                    <a:bodyPr/>
                    <a:lstStyle/>
                    <a:p>
                      <a:pPr algn="ctr"/>
                      <a:r>
                        <a:rPr lang="zh-CN" altLang="en-US" dirty="0"/>
                        <a:t>懒惰调度</a:t>
                      </a:r>
                    </a:p>
                  </a:txBody>
                  <a:tcPr anchor="ctr"/>
                </a:tc>
                <a:tc>
                  <a:txBody>
                    <a:bodyPr/>
                    <a:lstStyle/>
                    <a:p>
                      <a:r>
                        <a:rPr lang="en-US" altLang="zh-CN" sz="1800" b="0" i="0" kern="1200" dirty="0">
                          <a:solidFill>
                            <a:schemeClr val="dk1"/>
                          </a:solidFill>
                          <a:effectLst/>
                          <a:latin typeface="+mn-lt"/>
                          <a:ea typeface="+mn-ea"/>
                          <a:cs typeface="+mn-cs"/>
                        </a:rPr>
                        <a:t>[1, 3, 4, 5]</a:t>
                      </a:r>
                      <a:endParaRPr lang="zh-CN" altLang="en-US" dirty="0"/>
                    </a:p>
                  </a:txBody>
                  <a:tcPr anchor="ctr"/>
                </a:tc>
                <a:tc rowSpan="3">
                  <a:txBody>
                    <a:bodyPr/>
                    <a:lstStyle/>
                    <a:p>
                      <a:r>
                        <a:rPr lang="zh-CN" altLang="en-US" sz="1800" b="0" i="0" kern="1200" dirty="0">
                          <a:solidFill>
                            <a:schemeClr val="dk1"/>
                          </a:solidFill>
                          <a:effectLst/>
                          <a:latin typeface="+mn-lt"/>
                          <a:ea typeface="+mn-ea"/>
                          <a:cs typeface="+mn-cs"/>
                        </a:rPr>
                        <a:t>上下文切换开销已经成为性能瓶颈</a:t>
                      </a:r>
                      <a:endParaRPr lang="zh-CN" altLang="en-US" dirty="0"/>
                    </a:p>
                  </a:txBody>
                  <a:tcPr anchor="ctr"/>
                </a:tc>
                <a:extLst>
                  <a:ext uri="{0D108BD9-81ED-4DB2-BD59-A6C34878D82A}">
                    <a16:rowId xmlns:a16="http://schemas.microsoft.com/office/drawing/2014/main" val="3603254353"/>
                  </a:ext>
                </a:extLst>
              </a:tr>
              <a:tr h="370840">
                <a:tc vMerge="1">
                  <a:txBody>
                    <a:bodyPr/>
                    <a:lstStyle/>
                    <a:p>
                      <a:pPr algn="ctr"/>
                      <a:endParaRPr lang="zh-CN" altLang="en-US" dirty="0"/>
                    </a:p>
                  </a:txBody>
                  <a:tcPr/>
                </a:tc>
                <a:tc>
                  <a:txBody>
                    <a:bodyPr/>
                    <a:lstStyle/>
                    <a:p>
                      <a:pPr algn="ctr"/>
                      <a:r>
                        <a:rPr lang="zh-CN" altLang="en-US" dirty="0"/>
                        <a:t>快速路径</a:t>
                      </a:r>
                    </a:p>
                  </a:txBody>
                  <a:tcPr anchor="ctr"/>
                </a:tc>
                <a:tc rowSpan="2">
                  <a:txBody>
                    <a:bodyPr/>
                    <a:lstStyle/>
                    <a:p>
                      <a:r>
                        <a:rPr lang="en-US" altLang="zh-CN" sz="1800" b="0" i="0" kern="1200" dirty="0">
                          <a:solidFill>
                            <a:schemeClr val="dk1"/>
                          </a:solidFill>
                          <a:effectLst/>
                          <a:latin typeface="+mn-lt"/>
                          <a:ea typeface="+mn-ea"/>
                          <a:cs typeface="+mn-cs"/>
                        </a:rPr>
                        <a:t>[1, 2, 3, 4, 5]</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3755387542"/>
                  </a:ext>
                </a:extLst>
              </a:tr>
              <a:tr h="370840">
                <a:tc vMerge="1">
                  <a:txBody>
                    <a:bodyPr/>
                    <a:lstStyle/>
                    <a:p>
                      <a:pPr algn="ctr"/>
                      <a:endParaRPr lang="zh-CN" altLang="en-US" dirty="0"/>
                    </a:p>
                  </a:txBody>
                  <a:tcPr/>
                </a:tc>
                <a:tc>
                  <a:txBody>
                    <a:bodyPr/>
                    <a:lstStyle/>
                    <a:p>
                      <a:pPr algn="ctr"/>
                      <a:r>
                        <a:rPr lang="zh-CN" altLang="en-US" dirty="0"/>
                        <a:t>消息寄存器</a:t>
                      </a:r>
                    </a:p>
                  </a:txBody>
                  <a:tcPr anchor="ctr"/>
                </a:tc>
                <a:tc vMerge="1">
                  <a:txBody>
                    <a:bodyPr/>
                    <a:lstStyle/>
                    <a:p>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2509703270"/>
                  </a:ext>
                </a:extLst>
              </a:tr>
              <a:tr h="370840">
                <a:tc rowSpan="5">
                  <a:txBody>
                    <a:bodyPr/>
                    <a:lstStyle/>
                    <a:p>
                      <a:r>
                        <a:rPr lang="zh-CN" altLang="en-US" dirty="0"/>
                        <a:t>减少上下文切换开销</a:t>
                      </a:r>
                    </a:p>
                  </a:txBody>
                  <a:tcPr anchor="ctr"/>
                </a:tc>
                <a:tc>
                  <a:txBody>
                    <a:bodyPr/>
                    <a:lstStyle/>
                    <a:p>
                      <a:pPr algn="ctr"/>
                      <a:r>
                        <a:rPr lang="zh-CN" altLang="en-US" dirty="0"/>
                        <a:t>消息寄存器</a:t>
                      </a:r>
                    </a:p>
                  </a:txBody>
                  <a:tcPr anchor="ctr"/>
                </a:tc>
                <a:tc rowSpan="2">
                  <a:txBody>
                    <a:bodyPr/>
                    <a:lstStyle/>
                    <a:p>
                      <a:r>
                        <a:rPr lang="en-US" altLang="zh-CN" sz="1800" b="0" i="0" kern="1200" dirty="0">
                          <a:solidFill>
                            <a:schemeClr val="dk1"/>
                          </a:solidFill>
                          <a:effectLst/>
                          <a:latin typeface="+mn-lt"/>
                          <a:ea typeface="+mn-ea"/>
                          <a:cs typeface="+mn-cs"/>
                        </a:rPr>
                        <a:t>[1, 2, 3, 4, 5]</a:t>
                      </a:r>
                      <a:endParaRPr lang="zh-CN" altLang="en-US" dirty="0"/>
                    </a:p>
                  </a:txBody>
                  <a:tcPr anchor="ctr"/>
                </a:tc>
                <a:tc rowSpan="3">
                  <a:txBody>
                    <a:bodyPr/>
                    <a:lstStyle/>
                    <a:p>
                      <a:r>
                        <a:rPr lang="zh-CN" altLang="en-US" sz="1800" b="0" i="0" kern="1200" dirty="0">
                          <a:solidFill>
                            <a:schemeClr val="dk1"/>
                          </a:solidFill>
                          <a:effectLst/>
                          <a:latin typeface="+mn-lt"/>
                          <a:ea typeface="+mn-ea"/>
                          <a:cs typeface="+mn-cs"/>
                        </a:rPr>
                        <a:t>无法从根本上消除切换开销</a:t>
                      </a:r>
                      <a:endParaRPr lang="zh-CN" altLang="en-US" dirty="0"/>
                    </a:p>
                  </a:txBody>
                  <a:tcPr anchor="ctr"/>
                </a:tc>
                <a:extLst>
                  <a:ext uri="{0D108BD9-81ED-4DB2-BD59-A6C34878D82A}">
                    <a16:rowId xmlns:a16="http://schemas.microsoft.com/office/drawing/2014/main" val="1721582619"/>
                  </a:ext>
                </a:extLst>
              </a:tr>
              <a:tr h="370840">
                <a:tc vMerge="1">
                  <a:txBody>
                    <a:bodyPr/>
                    <a:lstStyle/>
                    <a:p>
                      <a:endParaRPr lang="zh-CN" altLang="en-US"/>
                    </a:p>
                  </a:txBody>
                  <a:tcPr anchor="ctr"/>
                </a:tc>
                <a:tc>
                  <a:txBody>
                    <a:bodyPr/>
                    <a:lstStyle/>
                    <a:p>
                      <a:pPr algn="ctr"/>
                      <a:r>
                        <a:rPr lang="zh-CN" altLang="en-US" dirty="0"/>
                        <a:t>组合系统调用</a:t>
                      </a:r>
                    </a:p>
                  </a:txBody>
                  <a:tcPr anchor="ctr"/>
                </a:tc>
                <a:tc vMerge="1">
                  <a:txBody>
                    <a:bodyPr/>
                    <a:lstStyle/>
                    <a:p>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1714374528"/>
                  </a:ext>
                </a:extLst>
              </a:tr>
              <a:tr h="370840">
                <a:tc vMerge="1">
                  <a:txBody>
                    <a:bodyPr/>
                    <a:lstStyle/>
                    <a:p>
                      <a:endParaRPr lang="zh-CN" altLang="en-US" dirty="0"/>
                    </a:p>
                  </a:txBody>
                  <a:tcPr anchor="ctr"/>
                </a:tc>
                <a:tc>
                  <a:txBody>
                    <a:bodyPr/>
                    <a:lstStyle/>
                    <a:p>
                      <a:pPr algn="ctr"/>
                      <a:r>
                        <a:rPr lang="en-US" altLang="zh-CN" dirty="0"/>
                        <a:t>ASID</a:t>
                      </a:r>
                      <a:r>
                        <a:rPr lang="zh-CN" altLang="en-US" dirty="0"/>
                        <a:t>机制</a:t>
                      </a:r>
                    </a:p>
                  </a:txBody>
                  <a:tcPr anchor="ctr"/>
                </a:tc>
                <a:tc>
                  <a:txBody>
                    <a:bodyPr/>
                    <a:lstStyle/>
                    <a:p>
                      <a:r>
                        <a:rPr lang="en-US" altLang="zh-CN" sz="1800" b="0" i="0" kern="1200" dirty="0">
                          <a:solidFill>
                            <a:schemeClr val="dk1"/>
                          </a:solidFill>
                          <a:effectLst/>
                          <a:latin typeface="+mn-lt"/>
                          <a:ea typeface="+mn-ea"/>
                          <a:cs typeface="+mn-cs"/>
                        </a:rPr>
                        <a:t>[2]</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4188049050"/>
                  </a:ext>
                </a:extLst>
              </a:tr>
              <a:tr h="370840">
                <a:tc vMerge="1">
                  <a:txBody>
                    <a:bodyPr/>
                    <a:lstStyle/>
                    <a:p>
                      <a:endParaRPr lang="zh-CN" altLang="en-US" dirty="0"/>
                    </a:p>
                  </a:txBody>
                  <a:tcPr anchor="ctr"/>
                </a:tc>
                <a:tc>
                  <a:txBody>
                    <a:bodyPr/>
                    <a:lstStyle/>
                    <a:p>
                      <a:pPr algn="ctr"/>
                      <a:r>
                        <a:rPr lang="zh-CN" altLang="en-US" dirty="0"/>
                        <a:t>统一地址空间</a:t>
                      </a:r>
                    </a:p>
                  </a:txBody>
                  <a:tcPr anchor="ctr"/>
                </a:tc>
                <a:tc>
                  <a:txBody>
                    <a:bodyPr/>
                    <a:lstStyle/>
                    <a:p>
                      <a:r>
                        <a:rPr lang="en-US" altLang="zh-CN" dirty="0">
                          <a:effectLst/>
                        </a:rPr>
                        <a:t>[6, 7, 8, 9, 10, 11]</a:t>
                      </a:r>
                    </a:p>
                  </a:txBody>
                  <a:tcPr marL="95250" marR="95250" marT="47625" marB="47625" anchor="ct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kern="1200" dirty="0">
                          <a:solidFill>
                            <a:schemeClr val="dk1"/>
                          </a:solidFill>
                          <a:effectLst/>
                          <a:latin typeface="+mn-lt"/>
                          <a:ea typeface="+mn-ea"/>
                          <a:cs typeface="+mn-cs"/>
                        </a:rPr>
                        <a:t>与微内核设计理念相悖，无法有效地实施到微内核中。</a:t>
                      </a:r>
                    </a:p>
                  </a:txBody>
                  <a:tcPr anchor="ctr"/>
                </a:tc>
                <a:extLst>
                  <a:ext uri="{0D108BD9-81ED-4DB2-BD59-A6C34878D82A}">
                    <a16:rowId xmlns:a16="http://schemas.microsoft.com/office/drawing/2014/main" val="1894669629"/>
                  </a:ext>
                </a:extLst>
              </a:tr>
              <a:tr h="370840">
                <a:tc vMerge="1">
                  <a:txBody>
                    <a:bodyPr/>
                    <a:lstStyle/>
                    <a:p>
                      <a:endParaRPr lang="zh-CN" altLang="en-US" dirty="0"/>
                    </a:p>
                  </a:txBody>
                  <a:tcPr anchor="ctr"/>
                </a:tc>
                <a:tc>
                  <a:txBody>
                    <a:bodyPr/>
                    <a:lstStyle/>
                    <a:p>
                      <a:pPr algn="ctr"/>
                      <a:r>
                        <a:rPr lang="zh-CN" altLang="en-US" dirty="0"/>
                        <a:t>批量系统调用</a:t>
                      </a:r>
                    </a:p>
                  </a:txBody>
                  <a:tcPr anchor="ctr"/>
                </a:tc>
                <a:tc>
                  <a:txBody>
                    <a:bodyPr/>
                    <a:lstStyle/>
                    <a:p>
                      <a:r>
                        <a:rPr lang="en-US" altLang="zh-CN" sz="1800" b="0" i="0" kern="1200" dirty="0">
                          <a:solidFill>
                            <a:schemeClr val="dk1"/>
                          </a:solidFill>
                          <a:effectLst/>
                          <a:latin typeface="+mn-lt"/>
                          <a:ea typeface="+mn-ea"/>
                          <a:cs typeface="+mn-cs"/>
                        </a:rPr>
                        <a:t>[12]</a:t>
                      </a:r>
                      <a:endParaRPr lang="zh-CN" altLang="en-US" dirty="0"/>
                    </a:p>
                  </a:txBody>
                  <a:tcPr anchor="ctr"/>
                </a:tc>
                <a:tc vMerge="1">
                  <a:txBody>
                    <a:bodyPr/>
                    <a:lstStyle/>
                    <a:p>
                      <a:endParaRPr lang="zh-CN" altLang="en-US" dirty="0"/>
                    </a:p>
                  </a:txBody>
                  <a:tcPr anchor="ctr"/>
                </a:tc>
                <a:extLst>
                  <a:ext uri="{0D108BD9-81ED-4DB2-BD59-A6C34878D82A}">
                    <a16:rowId xmlns:a16="http://schemas.microsoft.com/office/drawing/2014/main" val="4004376870"/>
                  </a:ext>
                </a:extLst>
              </a:tr>
              <a:tr h="370840">
                <a:tc rowSpan="3">
                  <a:txBody>
                    <a:bodyPr/>
                    <a:lstStyle/>
                    <a:p>
                      <a:r>
                        <a:rPr lang="zh-CN" altLang="en-US" dirty="0"/>
                        <a:t>硬件优化</a:t>
                      </a:r>
                    </a:p>
                  </a:txBody>
                  <a:tcPr anchor="ctr"/>
                </a:tc>
                <a:tc>
                  <a:txBody>
                    <a:bodyPr/>
                    <a:lstStyle/>
                    <a:p>
                      <a:pPr algn="ctr"/>
                      <a:r>
                        <a:rPr lang="zh-CN" altLang="en-US" dirty="0"/>
                        <a:t>虚拟化指令</a:t>
                      </a:r>
                    </a:p>
                  </a:txBody>
                  <a:tcPr anchor="ctr"/>
                </a:tc>
                <a:tc>
                  <a:txBody>
                    <a:bodyPr/>
                    <a:lstStyle/>
                    <a:p>
                      <a:r>
                        <a:rPr lang="en-US" altLang="zh-CN" dirty="0"/>
                        <a:t>[15]</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200" dirty="0">
                          <a:solidFill>
                            <a:schemeClr val="dk1"/>
                          </a:solidFill>
                          <a:effectLst/>
                          <a:latin typeface="+mn-lt"/>
                          <a:ea typeface="+mn-ea"/>
                          <a:cs typeface="+mn-cs"/>
                        </a:rPr>
                        <a:t>仅适用于虚拟化环境</a:t>
                      </a:r>
                      <a:r>
                        <a:rPr lang="zh-CN" altLang="zh-CN" dirty="0">
                          <a:effectLst/>
                        </a:rPr>
                        <a:t> </a:t>
                      </a:r>
                      <a:endParaRPr lang="zh-CN" altLang="en-US"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610766430"/>
                  </a:ext>
                </a:extLst>
              </a:tr>
              <a:tr h="370840">
                <a:tc vMerge="1">
                  <a:txBody>
                    <a:bodyPr/>
                    <a:lstStyle/>
                    <a:p>
                      <a:endParaRPr lang="zh-CN" altLang="en-US" dirty="0"/>
                    </a:p>
                  </a:txBody>
                  <a:tcPr anchor="ctr"/>
                </a:tc>
                <a:tc rowSpan="2">
                  <a:txBody>
                    <a:bodyPr/>
                    <a:lstStyle/>
                    <a:p>
                      <a:pPr algn="ctr"/>
                      <a:r>
                        <a:rPr lang="zh-CN" altLang="en-US" dirty="0"/>
                        <a:t>直接硬件辅助</a:t>
                      </a:r>
                    </a:p>
                  </a:txBody>
                  <a:tcPr anchor="ctr"/>
                </a:tc>
                <a:tc>
                  <a:txBody>
                    <a:bodyPr/>
                    <a:lstStyle/>
                    <a:p>
                      <a:r>
                        <a:rPr lang="en-US" altLang="zh-CN" dirty="0"/>
                        <a:t>[16]</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200" dirty="0">
                          <a:solidFill>
                            <a:schemeClr val="dk1"/>
                          </a:solidFill>
                          <a:effectLst/>
                          <a:latin typeface="+mn-lt"/>
                          <a:ea typeface="+mn-ea"/>
                          <a:cs typeface="+mn-cs"/>
                        </a:rPr>
                        <a:t>没有通用硬件的支持</a:t>
                      </a:r>
                      <a:r>
                        <a:rPr lang="zh-CN" altLang="zh-CN" dirty="0">
                          <a:effectLst/>
                        </a:rPr>
                        <a:t> </a:t>
                      </a:r>
                      <a:endParaRPr lang="zh-CN" altLang="en-US"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760723843"/>
                  </a:ext>
                </a:extLst>
              </a:tr>
              <a:tr h="370840">
                <a:tc vMerge="1">
                  <a:txBody>
                    <a:bodyPr/>
                    <a:lstStyle/>
                    <a:p>
                      <a:endParaRPr lang="zh-CN" altLang="en-US" dirty="0"/>
                    </a:p>
                  </a:txBody>
                  <a:tcPr anchor="ctr"/>
                </a:tc>
                <a:tc vMerge="1">
                  <a:txBody>
                    <a:bodyPr/>
                    <a:lstStyle/>
                    <a:p>
                      <a:pPr algn="ctr"/>
                      <a:endParaRPr lang="zh-CN" altLang="en-US" dirty="0"/>
                    </a:p>
                  </a:txBody>
                  <a:tcPr anchor="ctr"/>
                </a:tc>
                <a:tc>
                  <a:txBody>
                    <a:bodyPr/>
                    <a:lstStyle/>
                    <a:p>
                      <a:r>
                        <a:rPr lang="en-US" altLang="zh-CN" dirty="0"/>
                        <a:t>[13, 14]</a:t>
                      </a:r>
                      <a:endParaRPr lang="zh-CN" alt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kern="1200" dirty="0">
                          <a:solidFill>
                            <a:schemeClr val="dk1"/>
                          </a:solidFill>
                          <a:effectLst/>
                          <a:latin typeface="+mn-lt"/>
                          <a:ea typeface="+mn-ea"/>
                          <a:cs typeface="+mn-cs"/>
                        </a:rPr>
                        <a:t>--</a:t>
                      </a:r>
                      <a:endParaRPr lang="zh-CN" altLang="en-US"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2140806125"/>
                  </a:ext>
                </a:extLst>
              </a:tr>
            </a:tbl>
          </a:graphicData>
        </a:graphic>
      </p:graphicFrame>
    </p:spTree>
    <p:extLst>
      <p:ext uri="{BB962C8B-B14F-4D97-AF65-F5344CB8AC3E}">
        <p14:creationId xmlns:p14="http://schemas.microsoft.com/office/powerpoint/2010/main" val="85338929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系统设计</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9A6AB9F-A104-AA49-995D-920F3E076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455" y="1781562"/>
            <a:ext cx="5720715" cy="3484880"/>
          </a:xfrm>
          <a:prstGeom prst="rect">
            <a:avLst/>
          </a:prstGeom>
        </p:spPr>
      </p:pic>
      <p:sp>
        <p:nvSpPr>
          <p:cNvPr id="3" name="文本框 2">
            <a:extLst>
              <a:ext uri="{FF2B5EF4-FFF2-40B4-BE49-F238E27FC236}">
                <a16:creationId xmlns:a16="http://schemas.microsoft.com/office/drawing/2014/main" id="{FE88972A-3923-2D4F-B56B-AEDF720B55D5}"/>
              </a:ext>
            </a:extLst>
          </p:cNvPr>
          <p:cNvSpPr txBox="1"/>
          <p:nvPr/>
        </p:nvSpPr>
        <p:spPr>
          <a:xfrm>
            <a:off x="6293744" y="2862282"/>
            <a:ext cx="3933273" cy="1323439"/>
          </a:xfrm>
          <a:prstGeom prst="rect">
            <a:avLst/>
          </a:prstGeom>
          <a:noFill/>
        </p:spPr>
        <p:txBody>
          <a:bodyPr wrap="square" rtlCol="0">
            <a:spAutoFit/>
          </a:bodyPr>
          <a:lstStyle/>
          <a:p>
            <a:pPr marL="285750" indent="-285750">
              <a:buFont typeface="Arial" panose="020B0604020202020204" pitchFamily="34" charset="0"/>
              <a:buChar char="•"/>
            </a:pPr>
            <a:r>
              <a:rPr lang="zh-CN" altLang="zh-CN" sz="2000" kern="100" spc="10" dirty="0">
                <a:solidFill>
                  <a:srgbClr val="000000"/>
                </a:solidFill>
                <a:effectLst/>
                <a:latin typeface="+mn-lt"/>
                <a:ea typeface="方正书宋简体"/>
                <a:cs typeface="Times New Roman" panose="02020603050405020304" pitchFamily="18" charset="0"/>
              </a:rPr>
              <a:t>用户态中断控制器（</a:t>
            </a:r>
            <a:r>
              <a:rPr lang="en-US" altLang="zh-CN" sz="2000" kern="100" spc="10" dirty="0">
                <a:solidFill>
                  <a:srgbClr val="000000"/>
                </a:solidFill>
                <a:effectLst/>
                <a:latin typeface="+mn-lt"/>
                <a:ea typeface="方正书宋简体"/>
              </a:rPr>
              <a:t>UINTC</a:t>
            </a:r>
            <a:r>
              <a:rPr lang="zh-CN" altLang="zh-CN" sz="2000" kern="100" spc="10" dirty="0">
                <a:solidFill>
                  <a:srgbClr val="000000"/>
                </a:solidFill>
                <a:effectLst/>
                <a:latin typeface="+mn-lt"/>
                <a:ea typeface="方正书宋简体"/>
                <a:cs typeface="Times New Roman" panose="02020603050405020304" pitchFamily="18" charset="0"/>
              </a:rPr>
              <a:t>）</a:t>
            </a:r>
            <a:r>
              <a:rPr lang="zh-CN" altLang="zh-CN" sz="2000" dirty="0">
                <a:effectLst/>
                <a:latin typeface="+mn-lt"/>
              </a:rPr>
              <a:t> </a:t>
            </a:r>
            <a:endParaRPr lang="en-US" altLang="zh-CN" sz="2000" dirty="0">
              <a:effectLst/>
              <a:latin typeface="+mn-lt"/>
            </a:endParaRPr>
          </a:p>
          <a:p>
            <a:pPr marL="285750" indent="-285750">
              <a:buFont typeface="Arial" panose="020B0604020202020204" pitchFamily="34" charset="0"/>
              <a:buChar char="•"/>
            </a:pPr>
            <a:r>
              <a:rPr lang="en-US" altLang="zh-CN" sz="2000" kern="100" spc="10" dirty="0">
                <a:solidFill>
                  <a:srgbClr val="000000"/>
                </a:solidFill>
                <a:effectLst/>
                <a:latin typeface="+mn-lt"/>
                <a:ea typeface="方正书宋简体"/>
              </a:rPr>
              <a:t>U-notification</a:t>
            </a:r>
            <a:r>
              <a:rPr lang="zh-CN" altLang="zh-CN" sz="2000" dirty="0">
                <a:effectLst/>
                <a:latin typeface="+mn-lt"/>
              </a:rPr>
              <a:t> </a:t>
            </a:r>
            <a:endParaRPr lang="en-US" altLang="zh-CN" sz="2000" dirty="0">
              <a:latin typeface="+mn-lt"/>
            </a:endParaRPr>
          </a:p>
          <a:p>
            <a:pPr marL="285750" indent="-285750">
              <a:buFont typeface="Arial" panose="020B0604020202020204" pitchFamily="34" charset="0"/>
              <a:buChar char="•"/>
            </a:pPr>
            <a:r>
              <a:rPr lang="zh-CN" altLang="zh-CN" sz="2000" kern="100" spc="10" dirty="0">
                <a:solidFill>
                  <a:srgbClr val="000000"/>
                </a:solidFill>
                <a:effectLst/>
                <a:latin typeface="+mn-lt"/>
                <a:ea typeface="方正书宋简体"/>
                <a:cs typeface="Times New Roman" panose="02020603050405020304" pitchFamily="18" charset="0"/>
              </a:rPr>
              <a:t>共享内存</a:t>
            </a:r>
            <a:r>
              <a:rPr lang="zh-CN" altLang="zh-CN" sz="2000" dirty="0">
                <a:effectLst/>
                <a:latin typeface="+mn-lt"/>
              </a:rPr>
              <a:t> </a:t>
            </a:r>
            <a:endParaRPr lang="en-US" altLang="zh-CN" sz="2000" dirty="0">
              <a:effectLst/>
              <a:latin typeface="+mn-lt"/>
            </a:endParaRPr>
          </a:p>
          <a:p>
            <a:pPr marL="285750" indent="-285750">
              <a:buFont typeface="Arial" panose="020B0604020202020204" pitchFamily="34" charset="0"/>
              <a:buChar char="•"/>
            </a:pPr>
            <a:r>
              <a:rPr lang="zh-CN" altLang="zh-CN" sz="2000" kern="100" spc="10" dirty="0">
                <a:solidFill>
                  <a:srgbClr val="000000"/>
                </a:solidFill>
                <a:effectLst/>
                <a:latin typeface="+mn-lt"/>
                <a:ea typeface="方正书宋简体"/>
                <a:cs typeface="Times New Roman" panose="02020603050405020304" pitchFamily="18" charset="0"/>
              </a:rPr>
              <a:t>异步运行时</a:t>
            </a:r>
            <a:r>
              <a:rPr lang="zh-CN" altLang="zh-CN" sz="2000" dirty="0">
                <a:effectLst/>
                <a:latin typeface="+mn-lt"/>
              </a:rPr>
              <a:t> </a:t>
            </a:r>
            <a:endParaRPr kumimoji="1" lang="zh-CN" altLang="en-US" sz="2000" dirty="0">
              <a:latin typeface="+mn-lt"/>
            </a:endParaRPr>
          </a:p>
        </p:txBody>
      </p:sp>
    </p:spTree>
    <p:extLst>
      <p:ext uri="{BB962C8B-B14F-4D97-AF65-F5344CB8AC3E}">
        <p14:creationId xmlns:p14="http://schemas.microsoft.com/office/powerpoint/2010/main" val="840864119"/>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-U-notification</a:t>
            </a:r>
            <a:endParaRPr lang="zh-CN" altLang="en-US" dirty="0"/>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4D3EF21-C67E-4ECC-AF17-B0D5685DB3D2}"/>
              </a:ext>
            </a:extLst>
          </p:cNvPr>
          <p:cNvSpPr txBox="1"/>
          <p:nvPr/>
        </p:nvSpPr>
        <p:spPr>
          <a:xfrm>
            <a:off x="541539" y="1112874"/>
            <a:ext cx="2853509" cy="619744"/>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lang="zh-CN" altLang="en-US" sz="2800" b="1" kern="0" spc="300" dirty="0">
                <a:solidFill>
                  <a:srgbClr val="FFFFFF"/>
                </a:solidFill>
                <a:latin typeface="微软雅黑"/>
                <a:ea typeface="微软雅黑"/>
              </a:rPr>
              <a:t>权限控制</a:t>
            </a:r>
            <a:endParaRPr kumimoji="0" lang="zh-CN" altLang="en-US" sz="2800" b="1" i="0" u="none" strike="noStrike" kern="0" cap="none" spc="300" normalizeH="0" baseline="0" noProof="0" dirty="0">
              <a:ln>
                <a:noFill/>
              </a:ln>
              <a:solidFill>
                <a:srgbClr val="FFFFFF"/>
              </a:solidFill>
              <a:effectLst/>
              <a:uLnTx/>
              <a:uFillTx/>
              <a:latin typeface="微软雅黑"/>
              <a:ea typeface="微软雅黑"/>
            </a:endParaRPr>
          </a:p>
        </p:txBody>
      </p:sp>
      <p:sp>
        <p:nvSpPr>
          <p:cNvPr id="28" name="文本框 27">
            <a:extLst>
              <a:ext uri="{FF2B5EF4-FFF2-40B4-BE49-F238E27FC236}">
                <a16:creationId xmlns:a16="http://schemas.microsoft.com/office/drawing/2014/main" id="{E1EFBB30-B79C-4AC5-A768-03854837978A}"/>
              </a:ext>
            </a:extLst>
          </p:cNvPr>
          <p:cNvSpPr txBox="1"/>
          <p:nvPr/>
        </p:nvSpPr>
        <p:spPr>
          <a:xfrm>
            <a:off x="7719498" y="2038595"/>
            <a:ext cx="2931777" cy="3962047"/>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原始的通知机制允许多个接收线程竞争接收同一个内核对象上的通知（不再支持）。</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spc="300" dirty="0">
                <a:solidFill>
                  <a:srgbClr val="000000">
                    <a:lumMod val="85000"/>
                    <a:lumOff val="15000"/>
                  </a:srgbClr>
                </a:solidFill>
                <a:latin typeface="微软雅黑"/>
                <a:ea typeface="微软雅黑"/>
              </a:rPr>
              <a:t>原始的通知机制允许单个接收线程接收多个内核对象上的通知（兼容支持）。</a:t>
            </a:r>
          </a:p>
        </p:txBody>
      </p:sp>
      <p:pic>
        <p:nvPicPr>
          <p:cNvPr id="7" name="图片 6">
            <a:extLst>
              <a:ext uri="{FF2B5EF4-FFF2-40B4-BE49-F238E27FC236}">
                <a16:creationId xmlns:a16="http://schemas.microsoft.com/office/drawing/2014/main" id="{800F3D48-9145-F84D-AE9D-4C3CB0C056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60" y="2117866"/>
            <a:ext cx="6999292" cy="3521190"/>
          </a:xfrm>
          <a:prstGeom prst="rect">
            <a:avLst/>
          </a:prstGeom>
          <a:noFill/>
          <a:ln>
            <a:noFill/>
          </a:ln>
        </p:spPr>
      </p:pic>
    </p:spTree>
    <p:extLst>
      <p:ext uri="{BB962C8B-B14F-4D97-AF65-F5344CB8AC3E}">
        <p14:creationId xmlns:p14="http://schemas.microsoft.com/office/powerpoint/2010/main" val="1163157234"/>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支持用户态中断的通知机制</a:t>
            </a:r>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4D3EF21-C67E-4ECC-AF17-B0D5685DB3D2}"/>
              </a:ext>
            </a:extLst>
          </p:cNvPr>
          <p:cNvSpPr txBox="1"/>
          <p:nvPr/>
        </p:nvSpPr>
        <p:spPr>
          <a:xfrm>
            <a:off x="541539" y="1112874"/>
            <a:ext cx="2853509" cy="619744"/>
          </a:xfrm>
          <a:prstGeom prst="roundRect">
            <a:avLst/>
          </a:prstGeom>
          <a:solidFill>
            <a:schemeClr val="accent1"/>
          </a:solidFill>
        </p:spPr>
        <p:txBody>
          <a:bodyPr wrap="square" lIns="0" tIns="0" rIns="0" bIns="0" rtlCol="0" anchor="ctr" anchorCtr="0">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lang="zh-CN" altLang="en-US" sz="2800" b="1" kern="0" spc="300" dirty="0">
                <a:solidFill>
                  <a:srgbClr val="FFFFFF"/>
                </a:solidFill>
                <a:latin typeface="微软雅黑"/>
                <a:ea typeface="微软雅黑"/>
              </a:rPr>
              <a:t>通信接口</a:t>
            </a:r>
            <a:endParaRPr kumimoji="0" lang="zh-CN" altLang="en-US" sz="2800" b="1" i="0" u="none" strike="noStrike" kern="0" cap="none" spc="300" normalizeH="0" baseline="0" noProof="0" dirty="0">
              <a:ln>
                <a:noFill/>
              </a:ln>
              <a:solidFill>
                <a:srgbClr val="FFFFFF"/>
              </a:solidFill>
              <a:effectLst/>
              <a:uLnTx/>
              <a:uFillTx/>
              <a:latin typeface="微软雅黑"/>
              <a:ea typeface="微软雅黑"/>
            </a:endParaRPr>
          </a:p>
        </p:txBody>
      </p:sp>
      <p:sp>
        <p:nvSpPr>
          <p:cNvPr id="28" name="文本框 27">
            <a:extLst>
              <a:ext uri="{FF2B5EF4-FFF2-40B4-BE49-F238E27FC236}">
                <a16:creationId xmlns:a16="http://schemas.microsoft.com/office/drawing/2014/main" id="{E1EFBB30-B79C-4AC5-A768-03854837978A}"/>
              </a:ext>
            </a:extLst>
          </p:cNvPr>
          <p:cNvSpPr txBox="1"/>
          <p:nvPr/>
        </p:nvSpPr>
        <p:spPr>
          <a:xfrm>
            <a:off x="6075940" y="2183189"/>
            <a:ext cx="3958298" cy="3561937"/>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en" altLang="zh-CN" sz="2000" b="1" spc="300" dirty="0">
                <a:solidFill>
                  <a:srgbClr val="000000">
                    <a:lumMod val="85000"/>
                    <a:lumOff val="15000"/>
                  </a:srgbClr>
                </a:solidFill>
                <a:latin typeface="微软雅黑"/>
                <a:ea typeface="微软雅黑"/>
              </a:rPr>
              <a:t>Poll</a:t>
            </a:r>
            <a:r>
              <a:rPr lang="zh-CN" altLang="en" sz="2000" spc="300" dirty="0">
                <a:solidFill>
                  <a:srgbClr val="000000">
                    <a:lumMod val="85000"/>
                    <a:lumOff val="15000"/>
                  </a:srgbClr>
                </a:solidFill>
                <a:latin typeface="微软雅黑"/>
                <a:ea typeface="微软雅黑"/>
              </a:rPr>
              <a:t>：</a:t>
            </a:r>
            <a:r>
              <a:rPr lang="zh-CN" altLang="en-US" sz="2000" spc="300" dirty="0">
                <a:solidFill>
                  <a:srgbClr val="000000">
                    <a:lumMod val="85000"/>
                    <a:lumOff val="15000"/>
                  </a:srgbClr>
                </a:solidFill>
                <a:latin typeface="微软雅黑"/>
                <a:ea typeface="微软雅黑"/>
              </a:rPr>
              <a:t>无需陷入内核态，在用户态读取中断寄存器中是否有有效中断并返回即可。</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endParaRPr lang="en-US" altLang="zh-CN" sz="2000" spc="300" dirty="0">
              <a:solidFill>
                <a:srgbClr val="000000">
                  <a:lumMod val="85000"/>
                  <a:lumOff val="15000"/>
                </a:srgbClr>
              </a:solidFill>
              <a:latin typeface="微软雅黑"/>
              <a:ea typeface="微软雅黑"/>
            </a:endParaRPr>
          </a:p>
          <a:p>
            <a:pPr algn="just" eaLnBrk="1" fontAlgn="auto" hangingPunct="1">
              <a:lnSpc>
                <a:spcPct val="130000"/>
              </a:lnSpc>
              <a:spcBef>
                <a:spcPts val="0"/>
              </a:spcBef>
              <a:spcAft>
                <a:spcPts val="0"/>
              </a:spcAft>
            </a:pP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en" altLang="zh-CN" sz="2000" b="1" spc="300" dirty="0">
                <a:solidFill>
                  <a:srgbClr val="000000">
                    <a:lumMod val="85000"/>
                    <a:lumOff val="15000"/>
                  </a:srgbClr>
                </a:solidFill>
                <a:latin typeface="微软雅黑"/>
                <a:ea typeface="微软雅黑"/>
              </a:rPr>
              <a:t>Wait</a:t>
            </a:r>
            <a:r>
              <a:rPr lang="zh-CN" altLang="en" sz="2000" spc="300" dirty="0">
                <a:solidFill>
                  <a:srgbClr val="000000">
                    <a:lumMod val="85000"/>
                    <a:lumOff val="15000"/>
                  </a:srgbClr>
                </a:solidFill>
                <a:latin typeface="微软雅黑"/>
                <a:ea typeface="微软雅黑"/>
              </a:rPr>
              <a:t>：</a:t>
            </a:r>
            <a:r>
              <a:rPr lang="zh-CN" altLang="en-US" sz="2000" spc="300" dirty="0">
                <a:solidFill>
                  <a:srgbClr val="000000">
                    <a:lumMod val="85000"/>
                    <a:lumOff val="15000"/>
                  </a:srgbClr>
                </a:solidFill>
                <a:latin typeface="微软雅黑"/>
                <a:ea typeface="微软雅黑"/>
              </a:rPr>
              <a:t>借助异步运行时，在没有有效中断时将阻塞当前协程并切换到其他协程执行，等待用户态中断唤醒。</a:t>
            </a:r>
          </a:p>
        </p:txBody>
      </p:sp>
      <p:sp>
        <p:nvSpPr>
          <p:cNvPr id="6" name="文本框 5">
            <a:extLst>
              <a:ext uri="{FF2B5EF4-FFF2-40B4-BE49-F238E27FC236}">
                <a16:creationId xmlns:a16="http://schemas.microsoft.com/office/drawing/2014/main" id="{15B24A72-A286-3845-8E0F-18AF672BA285}"/>
              </a:ext>
            </a:extLst>
          </p:cNvPr>
          <p:cNvSpPr txBox="1"/>
          <p:nvPr/>
        </p:nvSpPr>
        <p:spPr>
          <a:xfrm>
            <a:off x="1442554" y="2000344"/>
            <a:ext cx="3010279" cy="1646957"/>
          </a:xfrm>
          <a:prstGeom prst="rect">
            <a:avLst/>
          </a:prstGeom>
          <a:solidFill>
            <a:schemeClr val="tx1">
              <a:lumMod val="65000"/>
              <a:lumOff val="35000"/>
            </a:schemeClr>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zh-CN" altLang="en-US" sz="2800" b="1" dirty="0">
                <a:solidFill>
                  <a:schemeClr val="bg1"/>
                </a:solidFill>
                <a:latin typeface="微软雅黑" panose="020B0503020204020204" pitchFamily="34" charset="-122"/>
                <a:ea typeface="微软雅黑" panose="020B0503020204020204" pitchFamily="34" charset="-122"/>
              </a:rPr>
              <a:t>原始通知机制</a:t>
            </a:r>
            <a:endParaRPr lang="en-US" altLang="zh-CN" sz="2800" b="1" dirty="0">
              <a:solidFill>
                <a:schemeClr val="bg1"/>
              </a:solidFill>
              <a:latin typeface="微软雅黑" panose="020B0503020204020204" pitchFamily="34" charset="-122"/>
              <a:ea typeface="微软雅黑" panose="020B0503020204020204" pitchFamily="34" charset="-122"/>
            </a:endParaRPr>
          </a:p>
          <a:p>
            <a:pPr algn="ctr">
              <a:lnSpc>
                <a:spcPct val="100000"/>
              </a:lnSpc>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用户态接收方主动陷入阻塞或非阻塞地询问内核</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A0BBBBFD-4B49-BF4A-A4F1-5DC4A954A47A}"/>
              </a:ext>
            </a:extLst>
          </p:cNvPr>
          <p:cNvSpPr txBox="1"/>
          <p:nvPr/>
        </p:nvSpPr>
        <p:spPr>
          <a:xfrm>
            <a:off x="1442554" y="4031045"/>
            <a:ext cx="3040932" cy="1646957"/>
          </a:xfrm>
          <a:prstGeom prst="rect">
            <a:avLst/>
          </a:prstGeom>
          <a:solidFill>
            <a:schemeClr val="accent4"/>
          </a:solidFill>
        </p:spPr>
        <p:txBody>
          <a:bodyPr wrap="square" lIns="0" tIns="0" rIns="0" bIns="0" rtlCol="0" anchor="ctr" anchorCtr="0">
            <a:noAutofit/>
          </a:bodyPr>
          <a:lstStyle>
            <a:defPPr>
              <a:defRPr lang="zh-CN"/>
            </a:defPPr>
            <a:lvl1pPr>
              <a:lnSpc>
                <a:spcPct val="130000"/>
              </a:lnSpc>
              <a:defRPr sz="4000" spc="300">
                <a:solidFill>
                  <a:schemeClr val="accent1"/>
                </a:solidFill>
                <a:latin typeface="+mj-ea"/>
                <a:ea typeface="+mj-ea"/>
              </a:defRPr>
            </a:lvl1pPr>
          </a:lstStyle>
          <a:p>
            <a:pPr algn="ctr">
              <a:lnSpc>
                <a:spcPct val="100000"/>
              </a:lnSpc>
              <a:spcBef>
                <a:spcPts val="0"/>
              </a:spcBef>
              <a:spcAft>
                <a:spcPts val="0"/>
              </a:spcAft>
            </a:pPr>
            <a:r>
              <a:rPr lang="en-US" altLang="zh-CN" sz="2800" b="1" dirty="0">
                <a:solidFill>
                  <a:schemeClr val="bg1"/>
                </a:solidFill>
                <a:latin typeface="微软雅黑" panose="020B0503020204020204" pitchFamily="34" charset="-122"/>
                <a:ea typeface="微软雅黑" panose="020B0503020204020204" pitchFamily="34" charset="-122"/>
              </a:rPr>
              <a:t>U-notification</a:t>
            </a:r>
          </a:p>
          <a:p>
            <a:pPr algn="ctr">
              <a:lnSpc>
                <a:spcPct val="100000"/>
              </a:lnSpc>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接收方被抢占式打断执行流。</a:t>
            </a:r>
          </a:p>
        </p:txBody>
      </p:sp>
    </p:spTree>
    <p:extLst>
      <p:ext uri="{BB962C8B-B14F-4D97-AF65-F5344CB8AC3E}">
        <p14:creationId xmlns:p14="http://schemas.microsoft.com/office/powerpoint/2010/main" val="1984865461"/>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设计</a:t>
            </a:r>
            <a:r>
              <a:rPr lang="en-US" altLang="zh-CN" dirty="0"/>
              <a:t>-</a:t>
            </a:r>
            <a:r>
              <a:rPr lang="zh-CN" altLang="en-US" dirty="0"/>
              <a:t>异步</a:t>
            </a:r>
            <a:r>
              <a:rPr lang="en-US" altLang="zh-CN" dirty="0"/>
              <a:t>IPC</a:t>
            </a:r>
            <a:endParaRPr lang="zh-CN" altLang="en-US" dirty="0"/>
          </a:p>
        </p:txBody>
      </p:sp>
      <p:sp>
        <p:nvSpPr>
          <p:cNvPr id="26" name="矩形 25">
            <a:extLst>
              <a:ext uri="{FF2B5EF4-FFF2-40B4-BE49-F238E27FC236}">
                <a16:creationId xmlns:a16="http://schemas.microsoft.com/office/drawing/2014/main" id="{6D267987-BA79-48A3-BBB6-6CF3B26DFD0E}"/>
              </a:ext>
            </a:extLst>
          </p:cNvPr>
          <p:cNvSpPr/>
          <p:nvPr/>
        </p:nvSpPr>
        <p:spPr>
          <a:xfrm>
            <a:off x="307660" y="6066359"/>
            <a:ext cx="11306175" cy="197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A3E2B57-505C-4933-92E5-83EEFC56786A}"/>
              </a:ext>
            </a:extLst>
          </p:cNvPr>
          <p:cNvSpPr/>
          <p:nvPr/>
        </p:nvSpPr>
        <p:spPr>
          <a:xfrm>
            <a:off x="666750" y="1062559"/>
            <a:ext cx="10858500" cy="5003800"/>
          </a:xfrm>
          <a:prstGeom prst="rect">
            <a:avLst/>
          </a:prstGeom>
          <a:solidFill>
            <a:schemeClr val="bg1"/>
          </a:solidFill>
          <a:ln>
            <a:noFill/>
          </a:ln>
          <a:effectLst>
            <a:outerShdw blurRad="1651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dirty="0" err="1"/>
              <a:t>async_framework.png</a:t>
            </a:r>
            <a:endParaRPr lang="zh-CN" altLang="en-US" dirty="0"/>
          </a:p>
        </p:txBody>
      </p:sp>
      <p:sp>
        <p:nvSpPr>
          <p:cNvPr id="12" name="文本框 11">
            <a:extLst>
              <a:ext uri="{FF2B5EF4-FFF2-40B4-BE49-F238E27FC236}">
                <a16:creationId xmlns:a16="http://schemas.microsoft.com/office/drawing/2014/main" id="{2ECD6FFE-CC2D-470D-84CD-7F0452DDBD91}"/>
              </a:ext>
            </a:extLst>
          </p:cNvPr>
          <p:cNvSpPr txBox="1"/>
          <p:nvPr/>
        </p:nvSpPr>
        <p:spPr>
          <a:xfrm>
            <a:off x="1139788" y="1866432"/>
            <a:ext cx="3807349" cy="722249"/>
          </a:xfrm>
          <a:prstGeom prst="rect">
            <a:avLst/>
          </a:prstGeom>
          <a:noFill/>
        </p:spPr>
        <p:txBody>
          <a:bodyPr wrap="square" lIns="0" tIns="0" rIns="0" bIns="0" rtlCol="0">
            <a:spAutoFit/>
          </a:bodyPr>
          <a:lstStyle/>
          <a:p>
            <a:pPr>
              <a:lnSpc>
                <a:spcPct val="130000"/>
              </a:lnSpc>
            </a:pPr>
            <a:r>
              <a:rPr lang="zh-CN" altLang="en-US" sz="4000" b="1" spc="300" dirty="0">
                <a:solidFill>
                  <a:schemeClr val="accent1"/>
                </a:solidFill>
                <a:latin typeface="微软雅黑" panose="020B0503020204020204" pitchFamily="34" charset="-122"/>
              </a:rPr>
              <a:t>异步</a:t>
            </a:r>
            <a:r>
              <a:rPr lang="en-US" altLang="zh-CN" sz="4000" b="1" spc="300" dirty="0">
                <a:solidFill>
                  <a:schemeClr val="accent1"/>
                </a:solidFill>
                <a:latin typeface="微软雅黑" panose="020B0503020204020204" pitchFamily="34" charset="-122"/>
              </a:rPr>
              <a:t>IPC</a:t>
            </a:r>
            <a:endParaRPr lang="zh-CN" altLang="en-US" sz="4000" b="1" spc="300" dirty="0">
              <a:solidFill>
                <a:schemeClr val="accent1"/>
              </a:solidFill>
              <a:latin typeface="微软雅黑" panose="020B0503020204020204" pitchFamily="34" charset="-122"/>
              <a:ea typeface="微软雅黑" panose="020B0503020204020204" pitchFamily="34" charset="-122"/>
            </a:endParaRPr>
          </a:p>
        </p:txBody>
      </p:sp>
      <p:cxnSp>
        <p:nvCxnSpPr>
          <p:cNvPr id="14" name="直接连接符 13">
            <a:extLst>
              <a:ext uri="{FF2B5EF4-FFF2-40B4-BE49-F238E27FC236}">
                <a16:creationId xmlns:a16="http://schemas.microsoft.com/office/drawing/2014/main" id="{CB7D480A-4ACD-4774-8FE2-C3ACF399C7FF}"/>
              </a:ext>
            </a:extLst>
          </p:cNvPr>
          <p:cNvCxnSpPr>
            <a:cxnSpLocks/>
          </p:cNvCxnSpPr>
          <p:nvPr/>
        </p:nvCxnSpPr>
        <p:spPr>
          <a:xfrm>
            <a:off x="1121924" y="2661234"/>
            <a:ext cx="37080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4209F88-75C8-DF45-9C27-FC42ABCF207C}"/>
              </a:ext>
            </a:extLst>
          </p:cNvPr>
          <p:cNvSpPr txBox="1"/>
          <p:nvPr/>
        </p:nvSpPr>
        <p:spPr>
          <a:xfrm>
            <a:off x="1120651" y="2648305"/>
            <a:ext cx="3510726" cy="2361609"/>
          </a:xfrm>
          <a:prstGeom prst="rect">
            <a:avLst/>
          </a:prstGeom>
          <a:noFill/>
        </p:spPr>
        <p:txBody>
          <a:bodyPr wrap="square" lIns="0" tIns="0" rIns="0" bIns="0" rtlCol="0">
            <a:spAutoFit/>
          </a:bodyPr>
          <a:lstStyle/>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US" sz="2000" b="1" spc="300" dirty="0">
                <a:solidFill>
                  <a:srgbClr val="000000">
                    <a:lumMod val="85000"/>
                    <a:lumOff val="15000"/>
                  </a:srgbClr>
                </a:solidFill>
                <a:latin typeface="微软雅黑"/>
                <a:ea typeface="微软雅黑"/>
              </a:rPr>
              <a:t>异步运行时</a:t>
            </a:r>
            <a:r>
              <a:rPr lang="zh-CN" altLang="en-US" sz="2000" spc="300" dirty="0">
                <a:solidFill>
                  <a:srgbClr val="000000">
                    <a:lumMod val="85000"/>
                    <a:lumOff val="15000"/>
                  </a:srgbClr>
                </a:solidFill>
                <a:latin typeface="微软雅黑"/>
                <a:ea typeface="微软雅黑"/>
              </a:rPr>
              <a:t>：提供协程和调度器的功能。</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zh-CN" altLang="en" sz="2000" b="1" spc="300" dirty="0">
                <a:solidFill>
                  <a:srgbClr val="000000">
                    <a:lumMod val="85000"/>
                    <a:lumOff val="15000"/>
                  </a:srgbClr>
                </a:solidFill>
                <a:latin typeface="微软雅黑"/>
                <a:ea typeface="微软雅黑"/>
              </a:rPr>
              <a:t>共享内存</a:t>
            </a:r>
            <a:r>
              <a:rPr lang="zh-CN" altLang="en-US" sz="2000" spc="300" dirty="0">
                <a:solidFill>
                  <a:srgbClr val="000000">
                    <a:lumMod val="85000"/>
                    <a:lumOff val="15000"/>
                  </a:srgbClr>
                </a:solidFill>
                <a:latin typeface="微软雅黑"/>
                <a:ea typeface="微软雅黑"/>
              </a:rPr>
              <a:t>：提供零拷贝的数据传递功能。</a:t>
            </a:r>
            <a:endParaRPr lang="en-US" altLang="zh-CN" sz="2000" spc="300" dirty="0">
              <a:solidFill>
                <a:srgbClr val="000000">
                  <a:lumMod val="85000"/>
                  <a:lumOff val="15000"/>
                </a:srgbClr>
              </a:solidFill>
              <a:latin typeface="微软雅黑"/>
              <a:ea typeface="微软雅黑"/>
            </a:endParaRPr>
          </a:p>
          <a:p>
            <a:pPr marL="342900" indent="-342900" algn="just" eaLnBrk="1" fontAlgn="auto" hangingPunct="1">
              <a:lnSpc>
                <a:spcPct val="130000"/>
              </a:lnSpc>
              <a:spcBef>
                <a:spcPts val="0"/>
              </a:spcBef>
              <a:spcAft>
                <a:spcPts val="0"/>
              </a:spcAft>
              <a:buFont typeface="Arial" panose="020B0604020202020204" pitchFamily="34" charset="0"/>
              <a:buChar char="•"/>
            </a:pPr>
            <a:r>
              <a:rPr lang="en-US" altLang="zh-CN" sz="2000" b="1" spc="300" dirty="0">
                <a:solidFill>
                  <a:srgbClr val="000000">
                    <a:lumMod val="85000"/>
                    <a:lumOff val="15000"/>
                  </a:srgbClr>
                </a:solidFill>
                <a:latin typeface="微软雅黑"/>
                <a:ea typeface="微软雅黑"/>
              </a:rPr>
              <a:t>U-notification</a:t>
            </a:r>
            <a:r>
              <a:rPr lang="zh-CN" altLang="en" sz="2000" spc="300" dirty="0">
                <a:solidFill>
                  <a:srgbClr val="000000">
                    <a:lumMod val="85000"/>
                    <a:lumOff val="15000"/>
                  </a:srgbClr>
                </a:solidFill>
                <a:latin typeface="微软雅黑"/>
                <a:ea typeface="微软雅黑"/>
              </a:rPr>
              <a:t>：</a:t>
            </a:r>
            <a:r>
              <a:rPr lang="zh-CN" altLang="en-US" sz="2000" spc="300" dirty="0">
                <a:solidFill>
                  <a:srgbClr val="000000">
                    <a:lumMod val="85000"/>
                    <a:lumOff val="15000"/>
                  </a:srgbClr>
                </a:solidFill>
                <a:latin typeface="微软雅黑"/>
                <a:ea typeface="微软雅黑"/>
              </a:rPr>
              <a:t>提供</a:t>
            </a:r>
            <a:r>
              <a:rPr lang="en-US" altLang="zh-CN" sz="2000" spc="300" dirty="0">
                <a:solidFill>
                  <a:srgbClr val="000000">
                    <a:lumMod val="85000"/>
                    <a:lumOff val="15000"/>
                  </a:srgbClr>
                </a:solidFill>
                <a:latin typeface="微软雅黑"/>
                <a:ea typeface="微软雅黑"/>
              </a:rPr>
              <a:t>IPC</a:t>
            </a:r>
            <a:r>
              <a:rPr lang="zh-CN" altLang="en-US" sz="2000" spc="300" dirty="0">
                <a:solidFill>
                  <a:srgbClr val="000000">
                    <a:lumMod val="85000"/>
                    <a:lumOff val="15000"/>
                  </a:srgbClr>
                </a:solidFill>
                <a:latin typeface="微软雅黑"/>
                <a:ea typeface="微软雅黑"/>
              </a:rPr>
              <a:t>的流程控制能力。</a:t>
            </a:r>
          </a:p>
        </p:txBody>
      </p:sp>
      <p:pic>
        <p:nvPicPr>
          <p:cNvPr id="9" name="图片 8">
            <a:extLst>
              <a:ext uri="{FF2B5EF4-FFF2-40B4-BE49-F238E27FC236}">
                <a16:creationId xmlns:a16="http://schemas.microsoft.com/office/drawing/2014/main" id="{CBD695E8-6D6B-AB49-84D5-7B05A4D49F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99634" y="1925405"/>
            <a:ext cx="6355905" cy="3278109"/>
          </a:xfrm>
          <a:prstGeom prst="rect">
            <a:avLst/>
          </a:prstGeom>
          <a:noFill/>
          <a:ln>
            <a:noFill/>
          </a:ln>
        </p:spPr>
      </p:pic>
    </p:spTree>
    <p:extLst>
      <p:ext uri="{BB962C8B-B14F-4D97-AF65-F5344CB8AC3E}">
        <p14:creationId xmlns:p14="http://schemas.microsoft.com/office/powerpoint/2010/main" val="1086078469"/>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内页​​">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6006</TotalTime>
  <Words>1531</Words>
  <Application>Microsoft Macintosh PowerPoint</Application>
  <PresentationFormat>宽屏</PresentationFormat>
  <Paragraphs>156</Paragraphs>
  <Slides>20</Slides>
  <Notes>20</Notes>
  <HiddenSlides>0</HiddenSlides>
  <MMClips>0</MMClips>
  <ScaleCrop>false</ScaleCrop>
  <HeadingPairs>
    <vt:vector size="6" baseType="variant">
      <vt:variant>
        <vt:lpstr>已用的字体</vt:lpstr>
      </vt:variant>
      <vt:variant>
        <vt:i4>5</vt:i4>
      </vt:variant>
      <vt:variant>
        <vt:lpstr>主题</vt:lpstr>
      </vt:variant>
      <vt:variant>
        <vt:i4>18</vt:i4>
      </vt:variant>
      <vt:variant>
        <vt:lpstr>幻灯片标题</vt:lpstr>
      </vt:variant>
      <vt:variant>
        <vt:i4>20</vt:i4>
      </vt:variant>
    </vt:vector>
  </HeadingPairs>
  <TitlesOfParts>
    <vt:vector size="43" baseType="lpstr">
      <vt:lpstr>微软雅黑</vt:lpstr>
      <vt:lpstr>微软雅黑 Light</vt:lpstr>
      <vt:lpstr>Arial</vt:lpstr>
      <vt:lpstr>Century Gothic</vt:lpstr>
      <vt:lpstr>Times New Roman</vt:lpstr>
      <vt:lpstr>封1​​</vt:lpstr>
      <vt:lpstr>封2​​</vt:lpstr>
      <vt:lpstr>封3​​</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内页​​</vt:lpstr>
      <vt:lpstr>PowerPoint 演示文稿</vt:lpstr>
      <vt:lpstr>PowerPoint 演示文稿</vt:lpstr>
      <vt:lpstr>背景及意义</vt:lpstr>
      <vt:lpstr>背景及意义</vt:lpstr>
      <vt:lpstr>国内外研究现状</vt:lpstr>
      <vt:lpstr>系统设计</vt:lpstr>
      <vt:lpstr>设计-U-notification</vt:lpstr>
      <vt:lpstr>设计-支持用户态中断的通知机制</vt:lpstr>
      <vt:lpstr>设计-异步IPC</vt:lpstr>
      <vt:lpstr>设计-异步IPC-异步运行时</vt:lpstr>
      <vt:lpstr>设计-异步系统IPC-共享内存</vt:lpstr>
      <vt:lpstr>设计-异步系统调用</vt:lpstr>
      <vt:lpstr>设计-异步系统调用-执行优先级</vt:lpstr>
      <vt:lpstr>评估-实验环境</vt:lpstr>
      <vt:lpstr>评估-内存分配服务器</vt:lpstr>
      <vt:lpstr>评估-同步IPC vs. 异步IPC</vt:lpstr>
      <vt:lpstr>评估-TCP服务器</vt:lpstr>
      <vt:lpstr>参考文献-1</vt:lpstr>
      <vt:lpstr>参考文献-2</vt:lpstr>
      <vt:lpstr>参考文献-3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东海 廖</cp:lastModifiedBy>
  <cp:revision>643</cp:revision>
  <dcterms:created xsi:type="dcterms:W3CDTF">2016-11-28T11:30:35Z</dcterms:created>
  <dcterms:modified xsi:type="dcterms:W3CDTF">2024-12-25T05:13:32Z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